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Oxygen"/>
      <p:regular r:id="rId37"/>
      <p:bold r:id="rId38"/>
    </p:embeddedFont>
    <p:embeddedFont>
      <p:font typeface="Questrial"/>
      <p:regular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E3062E0-3A50-45ED-8398-FC4F567BDD55}">
  <a:tblStyle styleId="{9E3062E0-3A50-45ED-8398-FC4F567BDD55}" styleName="Table_0">
    <a:wholeTbl>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5.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xygen-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Questrial-regular.fntdata"/><Relationship Id="rId16" Type="http://schemas.openxmlformats.org/officeDocument/2006/relationships/slide" Target="slides/slide11.xml"/><Relationship Id="rId38" Type="http://schemas.openxmlformats.org/officeDocument/2006/relationships/font" Target="fonts/Oxygen-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400550"/>
            <a:ext cx="5486399" cy="360045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66" name="Shape 16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41" name="Shape 24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48" name="Shape 248"/>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56" name="Shape 2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2" name="Shape 262"/>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63" name="Shape 263"/>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70" name="Shape 27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76" name="Shape 2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84" name="Shape 2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90" name="Shape 290"/>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98" name="Shape 29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4" name="Shape 304"/>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400550"/>
            <a:ext cx="5486399" cy="360045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77" name="Shape 1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1" name="Shape 311"/>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12" name="Shape 312"/>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19" name="Shape 31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26" name="Shape 326"/>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3" name="Shape 333"/>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34" name="Shape 334"/>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41" name="Shape 34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48" name="Shape 348"/>
          <p:cNvSpPr txBox="1"/>
          <p:nvPr>
            <p:ph idx="12" type="sldNum"/>
          </p:nvPr>
        </p:nvSpPr>
        <p:spPr>
          <a:xfrm>
            <a:off x="3884612" y="8685213"/>
            <a:ext cx="2971799" cy="4587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3" name="Shape 353"/>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54" name="Shape 354"/>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61" name="Shape 36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69" name="Shape 3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78" name="Shape 378"/>
          <p:cNvSpPr txBox="1"/>
          <p:nvPr>
            <p:ph idx="12" type="sldNum"/>
          </p:nvPr>
        </p:nvSpPr>
        <p:spPr>
          <a:xfrm>
            <a:off x="3884612" y="8685213"/>
            <a:ext cx="2971799" cy="4587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3" name="Shape 183"/>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400550"/>
            <a:ext cx="5486399" cy="360045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84" name="Shape 38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400550"/>
            <a:ext cx="5486399" cy="360045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90" name="Shape 39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89" name="Shape 1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95" name="Shape 1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lang="en-US"/>
              <a:t>Gravity as downward force and upward force of Earth. When balance, the chair remains still.</a:t>
            </a:r>
          </a:p>
          <a:p>
            <a:pPr indent="0" lvl="0" marL="0" marR="0" rtl="0" algn="l">
              <a:spcBef>
                <a:spcPts val="0"/>
              </a:spcBef>
              <a:buClr>
                <a:schemeClr val="dk1"/>
              </a:buClr>
              <a:buSzPct val="25000"/>
              <a:buFont typeface="Calibri"/>
              <a:buNone/>
            </a:pPr>
            <a:r>
              <a:rPr lang="en-US"/>
              <a:t>Adding weight adds other force considerations</a:t>
            </a:r>
          </a:p>
          <a:p>
            <a:pPr lvl="0" rtl="0">
              <a:lnSpc>
                <a:spcPct val="115000"/>
              </a:lnSpc>
              <a:spcBef>
                <a:spcPts val="400"/>
              </a:spcBef>
              <a:buClr>
                <a:schemeClr val="dk1"/>
              </a:buClr>
              <a:buSzPct val="61111"/>
              <a:buFont typeface="Arial"/>
              <a:buNone/>
            </a:pPr>
            <a:r>
              <a:rPr lang="en-US" sz="1800"/>
              <a:t>http://www.pbs.org/wgbh/buildingbig/lab/forces.html</a:t>
            </a:r>
          </a:p>
          <a:p>
            <a:pPr indent="0" lvl="0" marL="0" marR="0" rtl="0" algn="l">
              <a:spcBef>
                <a:spcPts val="0"/>
              </a:spcBef>
              <a:buClr>
                <a:schemeClr val="dk1"/>
              </a:buClr>
              <a:buSzPct val="25000"/>
              <a:buFont typeface="Calibri"/>
              <a:buNone/>
            </a:pPr>
            <a:r>
              <a:t/>
            </a:r>
            <a:endParaRPr/>
          </a:p>
        </p:txBody>
      </p:sp>
      <p:sp>
        <p:nvSpPr>
          <p:cNvPr id="204" name="Shape 2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6" name="Shape 216"/>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17" name="Shape 217"/>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24" name="Shape 2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2" name="Shape 232"/>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3" name="Shape 233"/>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pic>
        <p:nvPicPr>
          <p:cNvPr descr="Droplets-HD-Title-R1d.png" id="17" name="Shape 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Shape 18"/>
          <p:cNvSpPr txBox="1"/>
          <p:nvPr>
            <p:ph type="ctrTitle"/>
          </p:nvPr>
        </p:nvSpPr>
        <p:spPr>
          <a:xfrm>
            <a:off x="1751011" y="1300784"/>
            <a:ext cx="8689975" cy="2509212"/>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48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subTitle"/>
          </p:nvPr>
        </p:nvSpPr>
        <p:spPr>
          <a:xfrm>
            <a:off x="1751011" y="3886200"/>
            <a:ext cx="8689975" cy="1371598"/>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2200" u="none" cap="none" strike="noStrike">
                <a:solidFill>
                  <a:srgbClr val="7F7F7F"/>
                </a:solidFill>
                <a:latin typeface="Questrial"/>
                <a:ea typeface="Questrial"/>
                <a:cs typeface="Questrial"/>
                <a:sym typeface="Questrial"/>
              </a:defRPr>
            </a:lvl1pPr>
            <a:lvl2pPr indent="0" lvl="1" marL="457200" marR="0" rtl="0" algn="ctr">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2pPr>
            <a:lvl3pPr indent="0" lvl="2" marL="914400" marR="0" rtl="0" algn="ctr">
              <a:lnSpc>
                <a:spcPct val="120000"/>
              </a:lnSpc>
              <a:spcBef>
                <a:spcPts val="500"/>
              </a:spcBef>
              <a:buClr>
                <a:schemeClr val="dk1"/>
              </a:buClr>
              <a:buFont typeface="Arial"/>
              <a:buNone/>
              <a:defRPr b="0" i="0" sz="1800" u="none" cap="none" strike="noStrike">
                <a:solidFill>
                  <a:schemeClr val="dk1"/>
                </a:solidFill>
                <a:latin typeface="Questrial"/>
                <a:ea typeface="Questrial"/>
                <a:cs typeface="Questrial"/>
                <a:sym typeface="Questrial"/>
              </a:defRPr>
            </a:lvl3pPr>
            <a:lvl4pPr indent="0" lvl="3" marL="13716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20" name="Shape 20"/>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 name="Shape 21"/>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82" name="Shape 82"/>
        <p:cNvGrpSpPr/>
        <p:nvPr/>
      </p:nvGrpSpPr>
      <p:grpSpPr>
        <a:xfrm>
          <a:off x="0" y="0"/>
          <a:ext cx="0" cy="0"/>
          <a:chOff x="0" y="0"/>
          <a:chExt cx="0" cy="0"/>
        </a:xfrm>
      </p:grpSpPr>
      <p:pic>
        <p:nvPicPr>
          <p:cNvPr descr="Droplets-HD-Content-R1d.png" id="83" name="Shape 8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4" name="Shape 84"/>
          <p:cNvSpPr txBox="1"/>
          <p:nvPr>
            <p:ph type="title"/>
          </p:nvPr>
        </p:nvSpPr>
        <p:spPr>
          <a:xfrm>
            <a:off x="913794" y="4289373"/>
            <a:ext cx="10364431" cy="811609"/>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5" name="Shape 85"/>
          <p:cNvSpPr/>
          <p:nvPr>
            <p:ph idx="2" type="pic"/>
          </p:nvPr>
        </p:nvSpPr>
        <p:spPr>
          <a:xfrm>
            <a:off x="1184744" y="698260"/>
            <a:ext cx="9822531" cy="3214136"/>
          </a:xfrm>
          <a:prstGeom prst="roundRect">
            <a:avLst>
              <a:gd fmla="val 4944"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3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28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24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9pPr>
          </a:lstStyle>
          <a:p/>
        </p:txBody>
      </p:sp>
      <p:sp>
        <p:nvSpPr>
          <p:cNvPr id="86" name="Shape 86"/>
          <p:cNvSpPr txBox="1"/>
          <p:nvPr>
            <p:ph idx="1" type="body"/>
          </p:nvPr>
        </p:nvSpPr>
        <p:spPr>
          <a:xfrm>
            <a:off x="913774" y="5108728"/>
            <a:ext cx="10364451" cy="682471"/>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87" name="Shape 87"/>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8" name="Shape 88"/>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9" name="Shape 89"/>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90" name="Shape 90"/>
        <p:cNvGrpSpPr/>
        <p:nvPr/>
      </p:nvGrpSpPr>
      <p:grpSpPr>
        <a:xfrm>
          <a:off x="0" y="0"/>
          <a:ext cx="0" cy="0"/>
          <a:chOff x="0" y="0"/>
          <a:chExt cx="0" cy="0"/>
        </a:xfrm>
      </p:grpSpPr>
      <p:pic>
        <p:nvPicPr>
          <p:cNvPr descr="Droplets-HD-Content-R1d.png" id="91" name="Shape 9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2" name="Shape 92"/>
          <p:cNvSpPr txBox="1"/>
          <p:nvPr>
            <p:ph type="title"/>
          </p:nvPr>
        </p:nvSpPr>
        <p:spPr>
          <a:xfrm>
            <a:off x="913774" y="609599"/>
            <a:ext cx="10364451" cy="3427245"/>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3" name="Shape 93"/>
          <p:cNvSpPr txBox="1"/>
          <p:nvPr>
            <p:ph idx="1" type="body"/>
          </p:nvPr>
        </p:nvSpPr>
        <p:spPr>
          <a:xfrm>
            <a:off x="913775" y="4204821"/>
            <a:ext cx="10364451" cy="1586380"/>
          </a:xfrm>
          <a:prstGeom prst="rect">
            <a:avLst/>
          </a:prstGeom>
          <a:noFill/>
          <a:ln>
            <a:noFill/>
          </a:ln>
        </p:spPr>
        <p:txBody>
          <a:bodyPr anchorCtr="0" anchor="ctr"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94" name="Shape 94"/>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5" name="Shape 95"/>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6" name="Shape 96"/>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97" name="Shape 97"/>
        <p:cNvGrpSpPr/>
        <p:nvPr/>
      </p:nvGrpSpPr>
      <p:grpSpPr>
        <a:xfrm>
          <a:off x="0" y="0"/>
          <a:ext cx="0" cy="0"/>
          <a:chOff x="0" y="0"/>
          <a:chExt cx="0" cy="0"/>
        </a:xfrm>
      </p:grpSpPr>
      <p:pic>
        <p:nvPicPr>
          <p:cNvPr descr="Droplets-HD-Content-R1d.png" id="98" name="Shape 9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9" name="Shape 99"/>
          <p:cNvSpPr txBox="1"/>
          <p:nvPr>
            <p:ph type="title"/>
          </p:nvPr>
        </p:nvSpPr>
        <p:spPr>
          <a:xfrm>
            <a:off x="1446212" y="609600"/>
            <a:ext cx="9302752" cy="2992903"/>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0" name="Shape 100"/>
          <p:cNvSpPr txBox="1"/>
          <p:nvPr>
            <p:ph idx="1" type="body"/>
          </p:nvPr>
        </p:nvSpPr>
        <p:spPr>
          <a:xfrm>
            <a:off x="1720643" y="3610032"/>
            <a:ext cx="8752299" cy="594787"/>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01" name="Shape 101"/>
          <p:cNvSpPr txBox="1"/>
          <p:nvPr>
            <p:ph idx="2" type="body"/>
          </p:nvPr>
        </p:nvSpPr>
        <p:spPr>
          <a:xfrm>
            <a:off x="913774" y="4372796"/>
            <a:ext cx="10364451" cy="1421053"/>
          </a:xfrm>
          <a:prstGeom prst="rect">
            <a:avLst/>
          </a:prstGeom>
          <a:noFill/>
          <a:ln>
            <a:noFill/>
          </a:ln>
        </p:spPr>
        <p:txBody>
          <a:bodyPr anchorCtr="0" anchor="ctr"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02" name="Shape 102"/>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3" name="Shape 103"/>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4" name="Shape 104"/>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05" name="Shape 105"/>
          <p:cNvSpPr txBox="1"/>
          <p:nvPr/>
        </p:nvSpPr>
        <p:spPr>
          <a:xfrm>
            <a:off x="1001487" y="754166"/>
            <a:ext cx="609599" cy="58477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0" u="none" cap="none" strike="noStrike">
                <a:solidFill>
                  <a:schemeClr val="dk1"/>
                </a:solidFill>
                <a:latin typeface="Arial"/>
                <a:ea typeface="Arial"/>
                <a:cs typeface="Arial"/>
                <a:sym typeface="Arial"/>
              </a:rPr>
              <a:t>“</a:t>
            </a:r>
          </a:p>
        </p:txBody>
      </p:sp>
      <p:sp>
        <p:nvSpPr>
          <p:cNvPr id="106" name="Shape 106"/>
          <p:cNvSpPr txBox="1"/>
          <p:nvPr/>
        </p:nvSpPr>
        <p:spPr>
          <a:xfrm>
            <a:off x="10557557" y="2993577"/>
            <a:ext cx="609599" cy="584776"/>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8000" u="none" cap="none" strike="noStrike">
                <a:solidFill>
                  <a:schemeClr val="dk1"/>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07" name="Shape 107"/>
        <p:cNvGrpSpPr/>
        <p:nvPr/>
      </p:nvGrpSpPr>
      <p:grpSpPr>
        <a:xfrm>
          <a:off x="0" y="0"/>
          <a:ext cx="0" cy="0"/>
          <a:chOff x="0" y="0"/>
          <a:chExt cx="0" cy="0"/>
        </a:xfrm>
      </p:grpSpPr>
      <p:pic>
        <p:nvPicPr>
          <p:cNvPr descr="Droplets-HD-Content-R1d.png" id="108" name="Shape 10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9" name="Shape 109"/>
          <p:cNvSpPr txBox="1"/>
          <p:nvPr>
            <p:ph type="title"/>
          </p:nvPr>
        </p:nvSpPr>
        <p:spPr>
          <a:xfrm>
            <a:off x="913775" y="2138721"/>
            <a:ext cx="10364451" cy="2511834"/>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txBox="1"/>
          <p:nvPr>
            <p:ph idx="1" type="body"/>
          </p:nvPr>
        </p:nvSpPr>
        <p:spPr>
          <a:xfrm>
            <a:off x="913775" y="4662335"/>
            <a:ext cx="10364451" cy="1140643"/>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11" name="Shape 111"/>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2" name="Shape 112"/>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3" name="Shape 113"/>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14" name="Shape 114"/>
        <p:cNvGrpSpPr/>
        <p:nvPr/>
      </p:nvGrpSpPr>
      <p:grpSpPr>
        <a:xfrm>
          <a:off x="0" y="0"/>
          <a:ext cx="0" cy="0"/>
          <a:chOff x="0" y="0"/>
          <a:chExt cx="0" cy="0"/>
        </a:xfrm>
      </p:grpSpPr>
      <p:pic>
        <p:nvPicPr>
          <p:cNvPr descr="Droplets-HD-Content-R1d.png" id="115" name="Shape 1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6" name="Shape 116"/>
          <p:cNvSpPr txBox="1"/>
          <p:nvPr>
            <p:ph type="title"/>
          </p:nvPr>
        </p:nvSpPr>
        <p:spPr>
          <a:xfrm>
            <a:off x="913774" y="609600"/>
            <a:ext cx="10364451" cy="1605093"/>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7" name="Shape 117"/>
          <p:cNvSpPr txBox="1"/>
          <p:nvPr>
            <p:ph idx="1" type="body"/>
          </p:nvPr>
        </p:nvSpPr>
        <p:spPr>
          <a:xfrm>
            <a:off x="913774" y="2367092"/>
            <a:ext cx="3298975"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18" name="Shape 118"/>
          <p:cNvSpPr txBox="1"/>
          <p:nvPr>
            <p:ph idx="2" type="body"/>
          </p:nvPr>
        </p:nvSpPr>
        <p:spPr>
          <a:xfrm>
            <a:off x="913774" y="2943355"/>
            <a:ext cx="3298975" cy="284784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19" name="Shape 119"/>
          <p:cNvSpPr txBox="1"/>
          <p:nvPr>
            <p:ph idx="3" type="body"/>
          </p:nvPr>
        </p:nvSpPr>
        <p:spPr>
          <a:xfrm>
            <a:off x="4452389" y="2367092"/>
            <a:ext cx="3291521"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20" name="Shape 120"/>
          <p:cNvSpPr txBox="1"/>
          <p:nvPr>
            <p:ph idx="4" type="body"/>
          </p:nvPr>
        </p:nvSpPr>
        <p:spPr>
          <a:xfrm>
            <a:off x="4441348" y="2943355"/>
            <a:ext cx="3303351" cy="284784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21" name="Shape 121"/>
          <p:cNvSpPr txBox="1"/>
          <p:nvPr>
            <p:ph idx="5" type="body"/>
          </p:nvPr>
        </p:nvSpPr>
        <p:spPr>
          <a:xfrm>
            <a:off x="7973297" y="2367092"/>
            <a:ext cx="3304927"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22" name="Shape 122"/>
          <p:cNvSpPr txBox="1"/>
          <p:nvPr>
            <p:ph idx="6" type="body"/>
          </p:nvPr>
        </p:nvSpPr>
        <p:spPr>
          <a:xfrm>
            <a:off x="7973297" y="2943355"/>
            <a:ext cx="3304927" cy="284784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23" name="Shape 123"/>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4" name="Shape 124"/>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5" name="Shape 125"/>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26" name="Shape 126"/>
        <p:cNvGrpSpPr/>
        <p:nvPr/>
      </p:nvGrpSpPr>
      <p:grpSpPr>
        <a:xfrm>
          <a:off x="0" y="0"/>
          <a:ext cx="0" cy="0"/>
          <a:chOff x="0" y="0"/>
          <a:chExt cx="0" cy="0"/>
        </a:xfrm>
      </p:grpSpPr>
      <p:pic>
        <p:nvPicPr>
          <p:cNvPr descr="Droplets-HD-Content-R1d.png" id="127" name="Shape 1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8" name="Shape 128"/>
          <p:cNvSpPr txBox="1"/>
          <p:nvPr>
            <p:ph type="title"/>
          </p:nvPr>
        </p:nvSpPr>
        <p:spPr>
          <a:xfrm>
            <a:off x="913774" y="610772"/>
            <a:ext cx="10364451" cy="1603922"/>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9" name="Shape 129"/>
          <p:cNvSpPr txBox="1"/>
          <p:nvPr>
            <p:ph idx="1" type="body"/>
          </p:nvPr>
        </p:nvSpPr>
        <p:spPr>
          <a:xfrm>
            <a:off x="913774" y="4204819"/>
            <a:ext cx="3296409"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0" name="Shape 130"/>
          <p:cNvSpPr/>
          <p:nvPr>
            <p:ph idx="2" type="pic"/>
          </p:nvPr>
        </p:nvSpPr>
        <p:spPr>
          <a:xfrm>
            <a:off x="913774" y="2367092"/>
            <a:ext cx="3296409" cy="1524000"/>
          </a:xfrm>
          <a:prstGeom prst="roundRect">
            <a:avLst>
              <a:gd fmla="val 9363"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31" name="Shape 131"/>
          <p:cNvSpPr txBox="1"/>
          <p:nvPr>
            <p:ph idx="3" type="body"/>
          </p:nvPr>
        </p:nvSpPr>
        <p:spPr>
          <a:xfrm>
            <a:off x="913774" y="4781082"/>
            <a:ext cx="3296409" cy="1010118"/>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32" name="Shape 132"/>
          <p:cNvSpPr txBox="1"/>
          <p:nvPr>
            <p:ph idx="4" type="body"/>
          </p:nvPr>
        </p:nvSpPr>
        <p:spPr>
          <a:xfrm>
            <a:off x="4442758" y="4204819"/>
            <a:ext cx="3301827"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3" name="Shape 133"/>
          <p:cNvSpPr/>
          <p:nvPr>
            <p:ph idx="5" type="pic"/>
          </p:nvPr>
        </p:nvSpPr>
        <p:spPr>
          <a:xfrm>
            <a:off x="4441348" y="2367092"/>
            <a:ext cx="3303352" cy="1524000"/>
          </a:xfrm>
          <a:prstGeom prst="roundRect">
            <a:avLst>
              <a:gd fmla="val 8841"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34" name="Shape 134"/>
          <p:cNvSpPr txBox="1"/>
          <p:nvPr>
            <p:ph idx="6" type="body"/>
          </p:nvPr>
        </p:nvSpPr>
        <p:spPr>
          <a:xfrm>
            <a:off x="4441348" y="4781080"/>
            <a:ext cx="3303352" cy="1010119"/>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35" name="Shape 135"/>
          <p:cNvSpPr txBox="1"/>
          <p:nvPr>
            <p:ph idx="7" type="body"/>
          </p:nvPr>
        </p:nvSpPr>
        <p:spPr>
          <a:xfrm>
            <a:off x="7973297" y="4204819"/>
            <a:ext cx="3300680"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6" name="Shape 136"/>
          <p:cNvSpPr/>
          <p:nvPr>
            <p:ph idx="8" type="pic"/>
          </p:nvPr>
        </p:nvSpPr>
        <p:spPr>
          <a:xfrm>
            <a:off x="7973297" y="2367092"/>
            <a:ext cx="3304927" cy="1524000"/>
          </a:xfrm>
          <a:prstGeom prst="roundRect">
            <a:avLst>
              <a:gd fmla="val 8841"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37" name="Shape 137"/>
          <p:cNvSpPr txBox="1"/>
          <p:nvPr>
            <p:ph idx="9" type="body"/>
          </p:nvPr>
        </p:nvSpPr>
        <p:spPr>
          <a:xfrm>
            <a:off x="7973172" y="4781078"/>
            <a:ext cx="3305052" cy="1010120"/>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38" name="Shape 138"/>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9" name="Shape 139"/>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0" name="Shape 140"/>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1" name="Shape 141"/>
        <p:cNvGrpSpPr/>
        <p:nvPr/>
      </p:nvGrpSpPr>
      <p:grpSpPr>
        <a:xfrm>
          <a:off x="0" y="0"/>
          <a:ext cx="0" cy="0"/>
          <a:chOff x="0" y="0"/>
          <a:chExt cx="0" cy="0"/>
        </a:xfrm>
      </p:grpSpPr>
      <p:pic>
        <p:nvPicPr>
          <p:cNvPr descr="Droplets-HD-Content-R1d.png" id="142" name="Shape 14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3" name="Shape 143"/>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4" name="Shape 144"/>
          <p:cNvSpPr txBox="1"/>
          <p:nvPr>
            <p:ph idx="1" type="body"/>
          </p:nvPr>
        </p:nvSpPr>
        <p:spPr>
          <a:xfrm rot="5400000">
            <a:off x="4383947" y="-1103079"/>
            <a:ext cx="3424106" cy="10364451"/>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45" name="Shape 145"/>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6" name="Shape 146"/>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7" name="Shape 147"/>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8" name="Shape 148"/>
        <p:cNvGrpSpPr/>
        <p:nvPr/>
      </p:nvGrpSpPr>
      <p:grpSpPr>
        <a:xfrm>
          <a:off x="0" y="0"/>
          <a:ext cx="0" cy="0"/>
          <a:chOff x="0" y="0"/>
          <a:chExt cx="0" cy="0"/>
        </a:xfrm>
      </p:grpSpPr>
      <p:pic>
        <p:nvPicPr>
          <p:cNvPr descr="Droplets-HD-Content-R1d.png" id="149" name="Shape 1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0" name="Shape 150"/>
          <p:cNvSpPr txBox="1"/>
          <p:nvPr>
            <p:ph type="title"/>
          </p:nvPr>
        </p:nvSpPr>
        <p:spPr>
          <a:xfrm rot="5400000">
            <a:off x="7410763" y="1923737"/>
            <a:ext cx="5181599" cy="2553326"/>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1" name="Shape 151"/>
          <p:cNvSpPr txBox="1"/>
          <p:nvPr>
            <p:ph idx="1" type="body"/>
          </p:nvPr>
        </p:nvSpPr>
        <p:spPr>
          <a:xfrm rot="5400000">
            <a:off x="2152337" y="-628961"/>
            <a:ext cx="5181599" cy="7658723"/>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52" name="Shape 152"/>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3" name="Shape 153"/>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4" name="Shape 154"/>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ection header">
    <p:bg>
      <p:bgPr>
        <a:solidFill>
          <a:schemeClr val="dk1"/>
        </a:solidFill>
      </p:bgPr>
    </p:bg>
    <p:spTree>
      <p:nvGrpSpPr>
        <p:cNvPr id="155" name="Shape 155"/>
        <p:cNvGrpSpPr/>
        <p:nvPr/>
      </p:nvGrpSpPr>
      <p:grpSpPr>
        <a:xfrm>
          <a:off x="0" y="0"/>
          <a:ext cx="0" cy="0"/>
          <a:chOff x="0" y="0"/>
          <a:chExt cx="0" cy="0"/>
        </a:xfrm>
      </p:grpSpPr>
      <p:grpSp>
        <p:nvGrpSpPr>
          <p:cNvPr id="156" name="Shape 156"/>
          <p:cNvGrpSpPr/>
          <p:nvPr/>
        </p:nvGrpSpPr>
        <p:grpSpPr>
          <a:xfrm>
            <a:off x="8131172" y="5"/>
            <a:ext cx="4060833" cy="2707400"/>
            <a:chOff x="6098378" y="3"/>
            <a:chExt cx="3045625" cy="2030571"/>
          </a:xfrm>
        </p:grpSpPr>
        <p:sp>
          <p:nvSpPr>
            <p:cNvPr id="157" name="Shape 157"/>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679" u="none" cap="none" strike="noStrike">
                <a:solidFill>
                  <a:srgbClr val="000000"/>
                </a:solidFill>
                <a:latin typeface="Arial"/>
                <a:ea typeface="Arial"/>
                <a:cs typeface="Arial"/>
                <a:sym typeface="Arial"/>
              </a:endParaRPr>
            </a:p>
          </p:txBody>
        </p:sp>
        <p:sp>
          <p:nvSpPr>
            <p:cNvPr id="158" name="Shape 158"/>
            <p:cNvSpPr/>
            <p:nvPr/>
          </p:nvSpPr>
          <p:spPr>
            <a:xfrm flipH="1">
              <a:off x="7113463" y="3"/>
              <a:ext cx="1015200" cy="1015200"/>
            </a:xfrm>
            <a:prstGeom prst="rtTriangle">
              <a:avLst/>
            </a:prstGeom>
            <a:solidFill>
              <a:schemeClr val="accent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679" u="none" cap="none" strike="noStrike">
                <a:solidFill>
                  <a:srgbClr val="000000"/>
                </a:solidFill>
                <a:latin typeface="Arial"/>
                <a:ea typeface="Arial"/>
                <a:cs typeface="Arial"/>
                <a:sym typeface="Arial"/>
              </a:endParaRPr>
            </a:p>
          </p:txBody>
        </p:sp>
        <p:sp>
          <p:nvSpPr>
            <p:cNvPr id="159" name="Shape 159"/>
            <p:cNvSpPr/>
            <p:nvPr/>
          </p:nvSpPr>
          <p:spPr>
            <a:xfrm flipH="1" rot="10800000">
              <a:off x="7113588" y="105"/>
              <a:ext cx="1015200" cy="1015200"/>
            </a:xfrm>
            <a:prstGeom prst="rtTriangle">
              <a:avLst/>
            </a:prstGeom>
            <a:solidFill>
              <a:schemeClr val="accent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679" u="none" cap="none" strike="noStrike">
                <a:solidFill>
                  <a:srgbClr val="000000"/>
                </a:solidFill>
                <a:latin typeface="Arial"/>
                <a:ea typeface="Arial"/>
                <a:cs typeface="Arial"/>
                <a:sym typeface="Arial"/>
              </a:endParaRPr>
            </a:p>
          </p:txBody>
        </p:sp>
        <p:sp>
          <p:nvSpPr>
            <p:cNvPr id="160" name="Shape 160"/>
            <p:cNvSpPr/>
            <p:nvPr/>
          </p:nvSpPr>
          <p:spPr>
            <a:xfrm rot="10800000">
              <a:off x="6098378" y="95"/>
              <a:ext cx="1015200" cy="1015200"/>
            </a:xfrm>
            <a:prstGeom prst="rtTriangle">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679" u="none" cap="none" strike="noStrike">
                <a:solidFill>
                  <a:srgbClr val="000000"/>
                </a:solidFill>
                <a:latin typeface="Arial"/>
                <a:ea typeface="Arial"/>
                <a:cs typeface="Arial"/>
                <a:sym typeface="Arial"/>
              </a:endParaRPr>
            </a:p>
          </p:txBody>
        </p:sp>
        <p:sp>
          <p:nvSpPr>
            <p:cNvPr id="161" name="Shape 161"/>
            <p:cNvSpPr/>
            <p:nvPr/>
          </p:nvSpPr>
          <p:spPr>
            <a:xfrm rot="10800000">
              <a:off x="8128789" y="1015374"/>
              <a:ext cx="1015200" cy="1015200"/>
            </a:xfrm>
            <a:prstGeom prst="rtTriangle">
              <a:avLst/>
            </a:prstGeom>
            <a:solidFill>
              <a:schemeClr val="accent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679" u="none" cap="none" strike="noStrike">
                <a:solidFill>
                  <a:srgbClr val="000000"/>
                </a:solidFill>
                <a:latin typeface="Arial"/>
                <a:ea typeface="Arial"/>
                <a:cs typeface="Arial"/>
                <a:sym typeface="Arial"/>
              </a:endParaRPr>
            </a:p>
          </p:txBody>
        </p:sp>
      </p:grpSp>
      <p:sp>
        <p:nvSpPr>
          <p:cNvPr id="162" name="Shape 162"/>
          <p:cNvSpPr txBox="1"/>
          <p:nvPr>
            <p:ph type="title"/>
          </p:nvPr>
        </p:nvSpPr>
        <p:spPr>
          <a:xfrm>
            <a:off x="797466" y="2869796"/>
            <a:ext cx="10962799" cy="1118518"/>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Questrial"/>
              <a:buNone/>
              <a:defRPr b="0" i="0" sz="5040" u="none" cap="none" strike="noStrike">
                <a:solidFill>
                  <a:schemeClr val="lt1"/>
                </a:solidFill>
                <a:latin typeface="Questrial"/>
                <a:ea typeface="Questrial"/>
                <a:cs typeface="Questrial"/>
                <a:sym typeface="Questrial"/>
              </a:defRPr>
            </a:lvl1pPr>
            <a:lvl2pPr indent="0" lvl="1">
              <a:spcBef>
                <a:spcPts val="0"/>
              </a:spcBef>
              <a:buNone/>
              <a:defRPr sz="5040">
                <a:solidFill>
                  <a:schemeClr val="lt1"/>
                </a:solidFill>
              </a:defRPr>
            </a:lvl2pPr>
            <a:lvl3pPr indent="0" lvl="2">
              <a:spcBef>
                <a:spcPts val="0"/>
              </a:spcBef>
              <a:buNone/>
              <a:defRPr sz="5040">
                <a:solidFill>
                  <a:schemeClr val="lt1"/>
                </a:solidFill>
              </a:defRPr>
            </a:lvl3pPr>
            <a:lvl4pPr indent="0" lvl="3">
              <a:spcBef>
                <a:spcPts val="0"/>
              </a:spcBef>
              <a:buNone/>
              <a:defRPr sz="5040">
                <a:solidFill>
                  <a:schemeClr val="lt1"/>
                </a:solidFill>
              </a:defRPr>
            </a:lvl4pPr>
            <a:lvl5pPr indent="0" lvl="4">
              <a:spcBef>
                <a:spcPts val="0"/>
              </a:spcBef>
              <a:buNone/>
              <a:defRPr sz="5040">
                <a:solidFill>
                  <a:schemeClr val="lt1"/>
                </a:solidFill>
              </a:defRPr>
            </a:lvl5pPr>
            <a:lvl6pPr indent="0" lvl="5">
              <a:spcBef>
                <a:spcPts val="0"/>
              </a:spcBef>
              <a:buNone/>
              <a:defRPr sz="5040">
                <a:solidFill>
                  <a:schemeClr val="lt1"/>
                </a:solidFill>
              </a:defRPr>
            </a:lvl6pPr>
            <a:lvl7pPr indent="0" lvl="6">
              <a:spcBef>
                <a:spcPts val="0"/>
              </a:spcBef>
              <a:buNone/>
              <a:defRPr sz="5040">
                <a:solidFill>
                  <a:schemeClr val="lt1"/>
                </a:solidFill>
              </a:defRPr>
            </a:lvl7pPr>
            <a:lvl8pPr indent="0" lvl="7">
              <a:spcBef>
                <a:spcPts val="0"/>
              </a:spcBef>
              <a:buNone/>
              <a:defRPr sz="5040">
                <a:solidFill>
                  <a:schemeClr val="lt1"/>
                </a:solidFill>
              </a:defRPr>
            </a:lvl8pPr>
            <a:lvl9pPr indent="0" lvl="8">
              <a:spcBef>
                <a:spcPts val="0"/>
              </a:spcBef>
              <a:buNone/>
              <a:defRPr sz="5040">
                <a:solidFill>
                  <a:schemeClr val="lt1"/>
                </a:solidFill>
              </a:defRPr>
            </a:lvl9pPr>
          </a:lstStyle>
          <a:p/>
        </p:txBody>
      </p:sp>
      <p:sp>
        <p:nvSpPr>
          <p:cNvPr id="163" name="Shape 163"/>
          <p:cNvSpPr txBox="1"/>
          <p:nvPr>
            <p:ph idx="12" type="sldNum"/>
          </p:nvPr>
        </p:nvSpPr>
        <p:spPr>
          <a:xfrm>
            <a:off x="11280575" y="6201587"/>
            <a:ext cx="731600" cy="52488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3" name="Shape 23"/>
        <p:cNvGrpSpPr/>
        <p:nvPr/>
      </p:nvGrpSpPr>
      <p:grpSpPr>
        <a:xfrm>
          <a:off x="0" y="0"/>
          <a:ext cx="0" cy="0"/>
          <a:chOff x="0" y="0"/>
          <a:chExt cx="0" cy="0"/>
        </a:xfrm>
      </p:grpSpPr>
      <p:pic>
        <p:nvPicPr>
          <p:cNvPr descr="Droplets-HD-Content-R1d.png" id="24" name="Shape 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Shape 25"/>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 name="Shape 26"/>
          <p:cNvSpPr txBox="1"/>
          <p:nvPr>
            <p:ph idx="1" type="body"/>
          </p:nvPr>
        </p:nvSpPr>
        <p:spPr>
          <a:xfrm>
            <a:off x="913774" y="2367091"/>
            <a:ext cx="10363826" cy="342410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27" name="Shape 27"/>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8" name="Shape 28"/>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 name="Shape 29"/>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0" name="Shape 30"/>
        <p:cNvGrpSpPr/>
        <p:nvPr/>
      </p:nvGrpSpPr>
      <p:grpSpPr>
        <a:xfrm>
          <a:off x="0" y="0"/>
          <a:ext cx="0" cy="0"/>
          <a:chOff x="0" y="0"/>
          <a:chExt cx="0" cy="0"/>
        </a:xfrm>
      </p:grpSpPr>
      <p:pic>
        <p:nvPicPr>
          <p:cNvPr descr="Droplets-HD-Content-R1d.png" id="31" name="Shape 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Shape 32"/>
          <p:cNvSpPr txBox="1"/>
          <p:nvPr>
            <p:ph type="title"/>
          </p:nvPr>
        </p:nvSpPr>
        <p:spPr>
          <a:xfrm>
            <a:off x="913774" y="609600"/>
            <a:ext cx="5934968" cy="2023253"/>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p:nvPr>
            <p:ph idx="2" type="pic"/>
          </p:nvPr>
        </p:nvSpPr>
        <p:spPr>
          <a:xfrm>
            <a:off x="7424803" y="609600"/>
            <a:ext cx="3255358" cy="5181600"/>
          </a:xfrm>
          <a:prstGeom prst="roundRect">
            <a:avLst>
              <a:gd fmla="val 4943"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3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28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24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9pPr>
          </a:lstStyle>
          <a:p/>
        </p:txBody>
      </p:sp>
      <p:sp>
        <p:nvSpPr>
          <p:cNvPr id="34" name="Shape 34"/>
          <p:cNvSpPr txBox="1"/>
          <p:nvPr>
            <p:ph idx="1" type="body"/>
          </p:nvPr>
        </p:nvSpPr>
        <p:spPr>
          <a:xfrm>
            <a:off x="913794" y="2632851"/>
            <a:ext cx="5934948" cy="3158346"/>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35" name="Shape 35"/>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6" name="Shape 36"/>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 name="Shape 37"/>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8" name="Shape 38"/>
        <p:cNvGrpSpPr/>
        <p:nvPr/>
      </p:nvGrpSpPr>
      <p:grpSpPr>
        <a:xfrm>
          <a:off x="0" y="0"/>
          <a:ext cx="0" cy="0"/>
          <a:chOff x="0" y="0"/>
          <a:chExt cx="0" cy="0"/>
        </a:xfrm>
      </p:grpSpPr>
      <p:pic>
        <p:nvPicPr>
          <p:cNvPr descr="Droplets-HD-Content-R1d.png" id="39" name="Shape 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 name="Shape 40"/>
          <p:cNvSpPr txBox="1"/>
          <p:nvPr>
            <p:ph type="title"/>
          </p:nvPr>
        </p:nvSpPr>
        <p:spPr>
          <a:xfrm>
            <a:off x="913774" y="828562"/>
            <a:ext cx="10351751" cy="2736818"/>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40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 name="Shape 41"/>
          <p:cNvSpPr txBox="1"/>
          <p:nvPr>
            <p:ph idx="1" type="body"/>
          </p:nvPr>
        </p:nvSpPr>
        <p:spPr>
          <a:xfrm>
            <a:off x="913774" y="3657457"/>
            <a:ext cx="10351751" cy="1368183"/>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2000" u="none" cap="none" strike="noStrike">
                <a:solidFill>
                  <a:srgbClr val="7F7F7F"/>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2000" u="none" cap="none" strike="noStrike">
                <a:solidFill>
                  <a:srgbClr val="888888"/>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800" u="none" cap="none" strike="noStrike">
                <a:solidFill>
                  <a:srgbClr val="888888"/>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9pPr>
          </a:lstStyle>
          <a:p/>
        </p:txBody>
      </p:sp>
      <p:sp>
        <p:nvSpPr>
          <p:cNvPr id="42" name="Shape 42"/>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 name="Shape 43"/>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4" name="Shape 44"/>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5" name="Shape 45"/>
        <p:cNvGrpSpPr/>
        <p:nvPr/>
      </p:nvGrpSpPr>
      <p:grpSpPr>
        <a:xfrm>
          <a:off x="0" y="0"/>
          <a:ext cx="0" cy="0"/>
          <a:chOff x="0" y="0"/>
          <a:chExt cx="0" cy="0"/>
        </a:xfrm>
      </p:grpSpPr>
      <p:pic>
        <p:nvPicPr>
          <p:cNvPr descr="Droplets-HD-Content-R1d.png" id="46" name="Shape 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7" name="Shape 47"/>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1" type="body"/>
          </p:nvPr>
        </p:nvSpPr>
        <p:spPr>
          <a:xfrm>
            <a:off x="913774" y="2367091"/>
            <a:ext cx="5106026" cy="342410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49" name="Shape 49"/>
          <p:cNvSpPr txBox="1"/>
          <p:nvPr>
            <p:ph idx="2" type="body"/>
          </p:nvPr>
        </p:nvSpPr>
        <p:spPr>
          <a:xfrm>
            <a:off x="6172200" y="2367091"/>
            <a:ext cx="5105399" cy="342410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50" name="Shape 50"/>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 name="Shape 51"/>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3" name="Shape 53"/>
        <p:cNvGrpSpPr/>
        <p:nvPr/>
      </p:nvGrpSpPr>
      <p:grpSpPr>
        <a:xfrm>
          <a:off x="0" y="0"/>
          <a:ext cx="0" cy="0"/>
          <a:chOff x="0" y="0"/>
          <a:chExt cx="0" cy="0"/>
        </a:xfrm>
      </p:grpSpPr>
      <p:pic>
        <p:nvPicPr>
          <p:cNvPr descr="Droplets-HD-Content-R1d.png" id="54" name="Shape 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5" name="Shape 55"/>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1146328" y="2371017"/>
            <a:ext cx="4873474" cy="679993"/>
          </a:xfrm>
          <a:prstGeom prst="rect">
            <a:avLst/>
          </a:prstGeom>
          <a:noFill/>
          <a:ln>
            <a:noFill/>
          </a:ln>
        </p:spPr>
        <p:txBody>
          <a:bodyPr anchorCtr="0" anchor="b" bIns="91425" lIns="91425" rIns="91425" tIns="91425"/>
          <a:lstStyle>
            <a:lvl1pPr indent="0" lvl="0" marL="0" marR="0" rtl="0" algn="l">
              <a:lnSpc>
                <a:spcPct val="85000"/>
              </a:lnSpc>
              <a:spcBef>
                <a:spcPts val="1000"/>
              </a:spcBef>
              <a:buClr>
                <a:schemeClr val="dk1"/>
              </a:buClr>
              <a:buFont typeface="Arial"/>
              <a:buNone/>
              <a:defRPr b="0" i="0" sz="2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57" name="Shape 57"/>
          <p:cNvSpPr txBox="1"/>
          <p:nvPr>
            <p:ph idx="2" type="body"/>
          </p:nvPr>
        </p:nvSpPr>
        <p:spPr>
          <a:xfrm>
            <a:off x="913774" y="3051011"/>
            <a:ext cx="5106026" cy="274018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58" name="Shape 58"/>
          <p:cNvSpPr txBox="1"/>
          <p:nvPr>
            <p:ph idx="3" type="body"/>
          </p:nvPr>
        </p:nvSpPr>
        <p:spPr>
          <a:xfrm>
            <a:off x="6396423" y="2371017"/>
            <a:ext cx="4881803" cy="679993"/>
          </a:xfrm>
          <a:prstGeom prst="rect">
            <a:avLst/>
          </a:prstGeom>
          <a:noFill/>
          <a:ln>
            <a:noFill/>
          </a:ln>
        </p:spPr>
        <p:txBody>
          <a:bodyPr anchorCtr="0" anchor="b" bIns="91425" lIns="91425" rIns="91425" tIns="91425"/>
          <a:lstStyle>
            <a:lvl1pPr indent="0" lvl="0" marL="0" marR="0" rtl="0" algn="l">
              <a:lnSpc>
                <a:spcPct val="85000"/>
              </a:lnSpc>
              <a:spcBef>
                <a:spcPts val="1000"/>
              </a:spcBef>
              <a:buClr>
                <a:schemeClr val="dk1"/>
              </a:buClr>
              <a:buFont typeface="Arial"/>
              <a:buNone/>
              <a:defRPr b="0" i="0" sz="2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59" name="Shape 59"/>
          <p:cNvSpPr txBox="1"/>
          <p:nvPr>
            <p:ph idx="4" type="body"/>
          </p:nvPr>
        </p:nvSpPr>
        <p:spPr>
          <a:xfrm>
            <a:off x="6172200" y="3051011"/>
            <a:ext cx="5105401" cy="274018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60" name="Shape 60"/>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2" name="Shape 62"/>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3" name="Shape 63"/>
        <p:cNvGrpSpPr/>
        <p:nvPr/>
      </p:nvGrpSpPr>
      <p:grpSpPr>
        <a:xfrm>
          <a:off x="0" y="0"/>
          <a:ext cx="0" cy="0"/>
          <a:chOff x="0" y="0"/>
          <a:chExt cx="0" cy="0"/>
        </a:xfrm>
      </p:grpSpPr>
      <p:pic>
        <p:nvPicPr>
          <p:cNvPr descr="Droplets-HD-Content-R1d.png" id="64" name="Shape 6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5" name="Shape 65"/>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9" name="Shape 69"/>
        <p:cNvGrpSpPr/>
        <p:nvPr/>
      </p:nvGrpSpPr>
      <p:grpSpPr>
        <a:xfrm>
          <a:off x="0" y="0"/>
          <a:ext cx="0" cy="0"/>
          <a:chOff x="0" y="0"/>
          <a:chExt cx="0" cy="0"/>
        </a:xfrm>
      </p:grpSpPr>
      <p:pic>
        <p:nvPicPr>
          <p:cNvPr descr="Droplets-HD-Content-R1d.png" id="70" name="Shape 7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1" name="Shape 71"/>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2" name="Shape 72"/>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3" name="Shape 73"/>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4" name="Shape 74"/>
        <p:cNvGrpSpPr/>
        <p:nvPr/>
      </p:nvGrpSpPr>
      <p:grpSpPr>
        <a:xfrm>
          <a:off x="0" y="0"/>
          <a:ext cx="0" cy="0"/>
          <a:chOff x="0" y="0"/>
          <a:chExt cx="0" cy="0"/>
        </a:xfrm>
      </p:grpSpPr>
      <p:pic>
        <p:nvPicPr>
          <p:cNvPr descr="Droplets-HD-Content-R1d.png" id="75" name="Shape 7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6" name="Shape 76"/>
          <p:cNvSpPr txBox="1"/>
          <p:nvPr>
            <p:ph type="title"/>
          </p:nvPr>
        </p:nvSpPr>
        <p:spPr>
          <a:xfrm>
            <a:off x="913775" y="609600"/>
            <a:ext cx="3935687" cy="2023251"/>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a:off x="5078062" y="609600"/>
            <a:ext cx="6200162" cy="5181599"/>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78" name="Shape 78"/>
          <p:cNvSpPr txBox="1"/>
          <p:nvPr>
            <p:ph idx="2" type="body"/>
          </p:nvPr>
        </p:nvSpPr>
        <p:spPr>
          <a:xfrm>
            <a:off x="913774" y="2632851"/>
            <a:ext cx="3935688" cy="3158347"/>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79" name="Shape 79"/>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0" name="Shape 80"/>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B7B7B7"/>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Shape 10"/>
          <p:cNvPicPr preferRelativeResize="0"/>
          <p:nvPr/>
        </p:nvPicPr>
        <p:blipFill rotWithShape="1">
          <a:blip r:embed="rId1">
            <a:alphaModFix/>
          </a:blip>
          <a:srcRect b="0" l="0" r="0" t="0"/>
          <a:stretch/>
        </p:blipFill>
        <p:spPr>
          <a:xfrm>
            <a:off x="0" y="0"/>
            <a:ext cx="12192003" cy="6858000"/>
          </a:xfrm>
          <a:prstGeom prst="rect">
            <a:avLst/>
          </a:prstGeom>
          <a:noFill/>
          <a:ln>
            <a:noFill/>
          </a:ln>
        </p:spPr>
      </p:pic>
      <p:sp>
        <p:nvSpPr>
          <p:cNvPr id="11" name="Shape 11"/>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 name="Shape 12"/>
          <p:cNvSpPr txBox="1"/>
          <p:nvPr>
            <p:ph idx="1" type="body"/>
          </p:nvPr>
        </p:nvSpPr>
        <p:spPr>
          <a:xfrm>
            <a:off x="913775" y="2367092"/>
            <a:ext cx="10364451" cy="342410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3" name="Shape 13"/>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 name="Shape 15"/>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27.jpg"/><Relationship Id="rId5"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VrSUe_m19FY"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jp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26.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ctrTitle"/>
          </p:nvPr>
        </p:nvSpPr>
        <p:spPr>
          <a:xfrm>
            <a:off x="435360" y="1311741"/>
            <a:ext cx="6637277" cy="2392714"/>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rPr b="1" lang="en-US" sz="5400">
                <a:solidFill>
                  <a:srgbClr val="3D5C82"/>
                </a:solidFill>
              </a:rPr>
              <a:t>Lifeguard Chair</a:t>
            </a:r>
          </a:p>
        </p:txBody>
      </p:sp>
      <p:sp>
        <p:nvSpPr>
          <p:cNvPr id="169" name="Shape 169"/>
          <p:cNvSpPr txBox="1"/>
          <p:nvPr>
            <p:ph idx="1" type="subTitle"/>
          </p:nvPr>
        </p:nvSpPr>
        <p:spPr>
          <a:xfrm>
            <a:off x="1009048" y="3744407"/>
            <a:ext cx="5489902" cy="155911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1" i="0" sz="2200" u="none" cap="none" strike="noStrike">
              <a:solidFill>
                <a:srgbClr val="FFFF00"/>
              </a:solidFill>
              <a:latin typeface="Questrial"/>
              <a:ea typeface="Questrial"/>
              <a:cs typeface="Questrial"/>
              <a:sym typeface="Questrial"/>
            </a:endParaRPr>
          </a:p>
          <a:p>
            <a:pPr indent="0" lvl="0" marL="0" marR="0" rtl="0" algn="ctr">
              <a:lnSpc>
                <a:spcPct val="80000"/>
              </a:lnSpc>
              <a:spcBef>
                <a:spcPts val="0"/>
              </a:spcBef>
              <a:spcAft>
                <a:spcPts val="0"/>
              </a:spcAft>
              <a:buClr>
                <a:schemeClr val="dk1"/>
              </a:buClr>
              <a:buSzPct val="25000"/>
              <a:buFont typeface="Arial"/>
              <a:buNone/>
            </a:pPr>
            <a:r>
              <a:rPr b="1" i="0" lang="en-US" sz="2200" u="none" cap="none" strike="noStrike">
                <a:solidFill>
                  <a:srgbClr val="FFFF00"/>
                </a:solidFill>
                <a:latin typeface="Questrial"/>
                <a:ea typeface="Questrial"/>
                <a:cs typeface="Questrial"/>
                <a:sym typeface="Questrial"/>
              </a:rPr>
              <a:t>JAMES MINOGUE</a:t>
            </a:r>
          </a:p>
          <a:p>
            <a:pPr indent="0" lvl="0" marL="0" marR="0" rtl="0" algn="ctr">
              <a:lnSpc>
                <a:spcPct val="80000"/>
              </a:lnSpc>
              <a:spcBef>
                <a:spcPts val="0"/>
              </a:spcBef>
              <a:spcAft>
                <a:spcPts val="0"/>
              </a:spcAft>
              <a:buClr>
                <a:schemeClr val="dk1"/>
              </a:buClr>
              <a:buSzPct val="25000"/>
              <a:buFont typeface="Arial"/>
              <a:buNone/>
            </a:pPr>
            <a:r>
              <a:rPr b="1" i="0" lang="en-US" sz="2200" u="none" cap="none" strike="noStrike">
                <a:solidFill>
                  <a:srgbClr val="FFFF00"/>
                </a:solidFill>
                <a:latin typeface="Questrial"/>
                <a:ea typeface="Questrial"/>
                <a:cs typeface="Questrial"/>
                <a:sym typeface="Questrial"/>
              </a:rPr>
              <a:t>ARIELLE MUCHA </a:t>
            </a:r>
          </a:p>
          <a:p>
            <a:pPr indent="0" lvl="0" marL="0" marR="0" rtl="0" algn="ctr">
              <a:lnSpc>
                <a:spcPct val="80000"/>
              </a:lnSpc>
              <a:spcBef>
                <a:spcPts val="0"/>
              </a:spcBef>
              <a:spcAft>
                <a:spcPts val="0"/>
              </a:spcAft>
              <a:buClr>
                <a:schemeClr val="dk1"/>
              </a:buClr>
              <a:buSzPct val="25000"/>
              <a:buFont typeface="Arial"/>
              <a:buNone/>
            </a:pPr>
            <a:r>
              <a:rPr b="1" i="0" lang="en-US" sz="2200" u="none" cap="none" strike="noStrike">
                <a:solidFill>
                  <a:srgbClr val="FFFF00"/>
                </a:solidFill>
                <a:latin typeface="Questrial"/>
                <a:ea typeface="Questrial"/>
                <a:cs typeface="Questrial"/>
                <a:sym typeface="Questrial"/>
              </a:rPr>
              <a:t>JESSICA SCHENKEL</a:t>
            </a:r>
          </a:p>
        </p:txBody>
      </p:sp>
      <p:sp>
        <p:nvSpPr>
          <p:cNvPr id="170" name="Shape 170"/>
          <p:cNvSpPr txBox="1"/>
          <p:nvPr/>
        </p:nvSpPr>
        <p:spPr>
          <a:xfrm>
            <a:off x="1009048" y="6296105"/>
            <a:ext cx="9733366" cy="52321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1" lang="en-US" sz="1400" u="none" cap="none" strike="noStrike">
                <a:solidFill>
                  <a:schemeClr val="dk1"/>
                </a:solidFill>
                <a:latin typeface="Calibri"/>
                <a:ea typeface="Calibri"/>
                <a:cs typeface="Calibri"/>
                <a:sym typeface="Calibri"/>
              </a:rPr>
              <a:t>This material is based upon work supported by the National Science Foundation under Grant No. </a:t>
            </a:r>
            <a:r>
              <a:rPr b="0" i="0" lang="en-US" sz="1400" u="none" cap="none" strike="noStrike">
                <a:solidFill>
                  <a:schemeClr val="dk1"/>
                </a:solidFill>
                <a:latin typeface="Calibri"/>
                <a:ea typeface="Calibri"/>
                <a:cs typeface="Calibri"/>
                <a:sym typeface="Calibri"/>
              </a:rPr>
              <a:t>0962840</a:t>
            </a:r>
          </a:p>
          <a:p>
            <a:pPr indent="0" lvl="0" marL="0" marR="0" rtl="0" algn="ctr">
              <a:lnSpc>
                <a:spcPct val="100000"/>
              </a:lnSpc>
              <a:spcBef>
                <a:spcPts val="0"/>
              </a:spcBef>
              <a:spcAft>
                <a:spcPts val="0"/>
              </a:spcAft>
              <a:buClr>
                <a:schemeClr val="dk1"/>
              </a:buClr>
              <a:buSzPct val="25000"/>
              <a:buFont typeface="Calibri"/>
              <a:buNone/>
            </a:pPr>
            <a:r>
              <a:rPr b="0" i="1" lang="en-US" sz="1400" u="none" cap="none" strike="noStrike">
                <a:solidFill>
                  <a:schemeClr val="dk1"/>
                </a:solidFill>
                <a:latin typeface="Calibri"/>
                <a:ea typeface="Calibri"/>
                <a:cs typeface="Calibri"/>
                <a:sym typeface="Calibri"/>
              </a:rPr>
              <a:t>.</a:t>
            </a:r>
          </a:p>
        </p:txBody>
      </p:sp>
      <p:pic>
        <p:nvPicPr>
          <p:cNvPr id="171" name="Shape 171"/>
          <p:cNvPicPr preferRelativeResize="0"/>
          <p:nvPr/>
        </p:nvPicPr>
        <p:blipFill rotWithShape="1">
          <a:blip r:embed="rId3">
            <a:alphaModFix/>
          </a:blip>
          <a:srcRect b="0" l="0" r="0" t="0"/>
          <a:stretch/>
        </p:blipFill>
        <p:spPr>
          <a:xfrm>
            <a:off x="268587" y="5724462"/>
            <a:ext cx="927100" cy="931861"/>
          </a:xfrm>
          <a:prstGeom prst="rect">
            <a:avLst/>
          </a:prstGeom>
          <a:noFill/>
          <a:ln>
            <a:noFill/>
          </a:ln>
        </p:spPr>
      </p:pic>
      <p:pic>
        <p:nvPicPr>
          <p:cNvPr id="172" name="Shape 172"/>
          <p:cNvPicPr preferRelativeResize="0"/>
          <p:nvPr/>
        </p:nvPicPr>
        <p:blipFill rotWithShape="1">
          <a:blip r:embed="rId4">
            <a:alphaModFix/>
          </a:blip>
          <a:srcRect b="0" l="0" r="0" t="0"/>
          <a:stretch/>
        </p:blipFill>
        <p:spPr>
          <a:xfrm>
            <a:off x="348597" y="153196"/>
            <a:ext cx="2177431" cy="1118593"/>
          </a:xfrm>
          <a:prstGeom prst="rect">
            <a:avLst/>
          </a:prstGeom>
          <a:noFill/>
          <a:ln>
            <a:noFill/>
          </a:ln>
        </p:spPr>
      </p:pic>
      <p:pic>
        <p:nvPicPr>
          <p:cNvPr id="173" name="Shape 173"/>
          <p:cNvPicPr preferRelativeResize="0"/>
          <p:nvPr/>
        </p:nvPicPr>
        <p:blipFill rotWithShape="1">
          <a:blip r:embed="rId5">
            <a:alphaModFix/>
          </a:blip>
          <a:srcRect b="0" l="0" r="0" t="0"/>
          <a:stretch/>
        </p:blipFill>
        <p:spPr>
          <a:xfrm>
            <a:off x="8791700" y="337837"/>
            <a:ext cx="2984522" cy="3628371"/>
          </a:xfrm>
          <a:prstGeom prst="rect">
            <a:avLst/>
          </a:prstGeom>
          <a:noFill/>
          <a:ln>
            <a:noFill/>
          </a:ln>
        </p:spPr>
      </p:pic>
      <p:pic>
        <p:nvPicPr>
          <p:cNvPr id="174" name="Shape 174"/>
          <p:cNvPicPr preferRelativeResize="0"/>
          <p:nvPr/>
        </p:nvPicPr>
        <p:blipFill rotWithShape="1">
          <a:blip r:embed="rId6">
            <a:alphaModFix/>
          </a:blip>
          <a:srcRect b="0" l="0" r="0" t="0"/>
          <a:stretch/>
        </p:blipFill>
        <p:spPr>
          <a:xfrm>
            <a:off x="7273432" y="3232852"/>
            <a:ext cx="3687936" cy="2811012"/>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150450" y="104175"/>
            <a:ext cx="12041550" cy="124053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5000" u="none" cap="none" strike="noStrike">
                <a:solidFill>
                  <a:schemeClr val="dk1"/>
                </a:solidFill>
                <a:latin typeface="Questrial"/>
                <a:ea typeface="Questrial"/>
                <a:cs typeface="Questrial"/>
                <a:sym typeface="Questrial"/>
              </a:rPr>
              <a:t>INTRODUCING THE TASK - DESIGN BRIEF</a:t>
            </a:r>
          </a:p>
        </p:txBody>
      </p:sp>
      <p:sp>
        <p:nvSpPr>
          <p:cNvPr id="244" name="Shape 244"/>
          <p:cNvSpPr txBox="1"/>
          <p:nvPr>
            <p:ph idx="1" type="body"/>
          </p:nvPr>
        </p:nvSpPr>
        <p:spPr>
          <a:xfrm>
            <a:off x="262493" y="1344705"/>
            <a:ext cx="10731300" cy="5069400"/>
          </a:xfrm>
          <a:prstGeom prst="rect">
            <a:avLst/>
          </a:prstGeom>
          <a:noFill/>
          <a:ln>
            <a:noFill/>
          </a:ln>
        </p:spPr>
        <p:txBody>
          <a:bodyPr anchorCtr="0" anchor="t" bIns="45700" lIns="91425" rIns="91425" tIns="45700">
            <a:noAutofit/>
          </a:bodyPr>
          <a:lstStyle/>
          <a:p>
            <a:pPr indent="0" lvl="1" marL="533400" marR="0" rtl="0" algn="l">
              <a:lnSpc>
                <a:spcPct val="70000"/>
              </a:lnSpc>
              <a:spcBef>
                <a:spcPts val="0"/>
              </a:spcBef>
              <a:spcAft>
                <a:spcPts val="0"/>
              </a:spcAft>
              <a:buClr>
                <a:schemeClr val="dk1"/>
              </a:buClr>
              <a:buSzPct val="25000"/>
              <a:buFont typeface="Arial"/>
              <a:buNone/>
            </a:pPr>
            <a:r>
              <a:t/>
            </a:r>
            <a:endParaRPr b="0" i="0" sz="2000" u="none" cap="none" strike="noStrike">
              <a:solidFill>
                <a:schemeClr val="dk1"/>
              </a:solidFill>
              <a:latin typeface="Questrial"/>
              <a:ea typeface="Questrial"/>
              <a:cs typeface="Questrial"/>
              <a:sym typeface="Questrial"/>
            </a:endParaRPr>
          </a:p>
          <a:p>
            <a:pPr indent="0" lvl="0" marL="0" marR="0" rtl="0" algn="l">
              <a:lnSpc>
                <a:spcPct val="70000"/>
              </a:lnSpc>
              <a:spcBef>
                <a:spcPts val="1000"/>
              </a:spcBef>
              <a:spcAft>
                <a:spcPts val="0"/>
              </a:spcAft>
              <a:buClr>
                <a:schemeClr val="dk1"/>
              </a:buClr>
              <a:buSzPct val="25000"/>
              <a:buFont typeface="Arial"/>
              <a:buNone/>
            </a:pPr>
            <a:r>
              <a:rPr b="1" i="0" lang="en-US" sz="2400" u="none" cap="none" strike="noStrike">
                <a:solidFill>
                  <a:schemeClr val="dk1"/>
                </a:solidFill>
                <a:latin typeface="Questrial"/>
                <a:ea typeface="Questrial"/>
                <a:cs typeface="Questrial"/>
                <a:sym typeface="Questrial"/>
              </a:rPr>
              <a:t>TIME:</a:t>
            </a:r>
            <a:r>
              <a:rPr b="0" i="0" lang="en-US" sz="2400" u="none" cap="none" strike="noStrike">
                <a:solidFill>
                  <a:schemeClr val="dk1"/>
                </a:solidFill>
                <a:latin typeface="Questrial"/>
                <a:ea typeface="Questrial"/>
                <a:cs typeface="Questrial"/>
                <a:sym typeface="Questrial"/>
              </a:rPr>
              <a:t> Shortest amount of class time (15 - 20  minutes)</a:t>
            </a:r>
          </a:p>
          <a:p>
            <a:pPr indent="-238125" lvl="2" marL="746125" marR="0" rtl="0" algn="l">
              <a:lnSpc>
                <a:spcPct val="7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As students become more familiar with engineering </a:t>
            </a:r>
          </a:p>
          <a:p>
            <a:pPr indent="0" lvl="0" marL="914400" marR="0" rtl="0" algn="l">
              <a:lnSpc>
                <a:spcPct val="70000"/>
              </a:lnSpc>
              <a:spcBef>
                <a:spcPts val="0"/>
              </a:spcBef>
              <a:spcAft>
                <a:spcPts val="0"/>
              </a:spcAft>
              <a:buNone/>
            </a:pPr>
            <a:r>
              <a:rPr b="0" i="0" lang="en-US" sz="2400" u="none" cap="none" strike="noStrike">
                <a:solidFill>
                  <a:schemeClr val="dk1"/>
                </a:solidFill>
                <a:latin typeface="Questrial"/>
                <a:ea typeface="Questrial"/>
                <a:cs typeface="Questrial"/>
                <a:sym typeface="Questrial"/>
              </a:rPr>
              <a:t>design process vocabulary, takes even less time.</a:t>
            </a:r>
          </a:p>
          <a:p>
            <a:pPr indent="0" lvl="1" marL="685800" marR="0" rtl="0" algn="l">
              <a:lnSpc>
                <a:spcPct val="70000"/>
              </a:lnSpc>
              <a:spcBef>
                <a:spcPts val="0"/>
              </a:spcBef>
              <a:spcAft>
                <a:spcPts val="0"/>
              </a:spcAft>
              <a:buClr>
                <a:schemeClr val="dk1"/>
              </a:buClr>
              <a:buSzPct val="25000"/>
              <a:buFont typeface="Arial"/>
              <a:buNone/>
            </a:pPr>
            <a:r>
              <a:t/>
            </a:r>
            <a:endParaRPr b="0" i="0" sz="2400" u="none" cap="none" strike="noStrike">
              <a:solidFill>
                <a:schemeClr val="dk1"/>
              </a:solidFill>
              <a:latin typeface="Questrial"/>
              <a:ea typeface="Questrial"/>
              <a:cs typeface="Questrial"/>
              <a:sym typeface="Questrial"/>
            </a:endParaRPr>
          </a:p>
          <a:p>
            <a:pPr indent="0" lvl="0" marL="0" marR="0" rtl="0" algn="l">
              <a:lnSpc>
                <a:spcPct val="70000"/>
              </a:lnSpc>
              <a:spcBef>
                <a:spcPts val="1000"/>
              </a:spcBef>
              <a:spcAft>
                <a:spcPts val="0"/>
              </a:spcAft>
              <a:buClr>
                <a:schemeClr val="dk1"/>
              </a:buClr>
              <a:buSzPct val="25000"/>
              <a:buFont typeface="Arial"/>
              <a:buNone/>
            </a:pPr>
            <a:r>
              <a:rPr b="1" i="0" lang="en-US" sz="2400" u="none" cap="none" strike="noStrike">
                <a:solidFill>
                  <a:schemeClr val="dk1"/>
                </a:solidFill>
                <a:latin typeface="Questrial"/>
                <a:ea typeface="Questrial"/>
                <a:cs typeface="Questrial"/>
                <a:sym typeface="Questrial"/>
              </a:rPr>
              <a:t>KEY TERMS:</a:t>
            </a:r>
          </a:p>
          <a:p>
            <a:pPr indent="-254000" lvl="1" marL="9144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Problem</a:t>
            </a:r>
          </a:p>
          <a:p>
            <a:pPr indent="-254000" lvl="1" marL="9144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Goal</a:t>
            </a:r>
          </a:p>
          <a:p>
            <a:pPr indent="-254000" lvl="1" marL="9144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Client</a:t>
            </a:r>
          </a:p>
          <a:p>
            <a:pPr indent="-254000" lvl="1" marL="9144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End user</a:t>
            </a:r>
          </a:p>
          <a:p>
            <a:pPr indent="-254000" lvl="1" marL="9144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Criteria (desired features)</a:t>
            </a:r>
          </a:p>
          <a:p>
            <a:pPr indent="-254000" lvl="1" marL="9144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Constraints (limitations)</a:t>
            </a:r>
          </a:p>
          <a:p>
            <a:pPr indent="-254000" lvl="1" marL="9144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Materials</a:t>
            </a:r>
          </a:p>
        </p:txBody>
      </p:sp>
      <p:pic>
        <p:nvPicPr>
          <p:cNvPr id="245" name="Shape 245"/>
          <p:cNvPicPr preferRelativeResize="0"/>
          <p:nvPr/>
        </p:nvPicPr>
        <p:blipFill rotWithShape="1">
          <a:blip r:embed="rId3">
            <a:alphaModFix/>
          </a:blip>
          <a:srcRect b="0" l="1652" r="0" t="1312"/>
          <a:stretch/>
        </p:blipFill>
        <p:spPr>
          <a:xfrm>
            <a:off x="8404825" y="1433975"/>
            <a:ext cx="3334824" cy="5002874"/>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 calcmode="lin" valueType="num">
                                      <p:cBhvr additive="base">
                                        <p:cTn dur="500"/>
                                        <p:tgtEl>
                                          <p:spTgt spid="24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 calcmode="lin" valueType="num">
                                      <p:cBhvr additive="base">
                                        <p:cTn dur="500"/>
                                        <p:tgtEl>
                                          <p:spTgt spid="24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anim calcmode="lin" valueType="num">
                                      <p:cBhvr additive="base">
                                        <p:cTn dur="500"/>
                                        <p:tgtEl>
                                          <p:spTgt spid="24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anim calcmode="lin" valueType="num">
                                      <p:cBhvr additive="base">
                                        <p:cTn dur="500"/>
                                        <p:tgtEl>
                                          <p:spTgt spid="24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4" st="4"/>
                                            </p:txEl>
                                          </p:spTgt>
                                        </p:tgtEl>
                                        <p:attrNameLst>
                                          <p:attrName>style.visibility</p:attrName>
                                        </p:attrNameLst>
                                      </p:cBhvr>
                                      <p:to>
                                        <p:strVal val="visible"/>
                                      </p:to>
                                    </p:set>
                                    <p:anim calcmode="lin" valueType="num">
                                      <p:cBhvr additive="base">
                                        <p:cTn dur="500"/>
                                        <p:tgtEl>
                                          <p:spTgt spid="24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5" st="5"/>
                                            </p:txEl>
                                          </p:spTgt>
                                        </p:tgtEl>
                                        <p:attrNameLst>
                                          <p:attrName>style.visibility</p:attrName>
                                        </p:attrNameLst>
                                      </p:cBhvr>
                                      <p:to>
                                        <p:strVal val="visible"/>
                                      </p:to>
                                    </p:set>
                                    <p:anim calcmode="lin" valueType="num">
                                      <p:cBhvr additive="base">
                                        <p:cTn dur="500"/>
                                        <p:tgtEl>
                                          <p:spTgt spid="24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6" st="6"/>
                                            </p:txEl>
                                          </p:spTgt>
                                        </p:tgtEl>
                                        <p:attrNameLst>
                                          <p:attrName>style.visibility</p:attrName>
                                        </p:attrNameLst>
                                      </p:cBhvr>
                                      <p:to>
                                        <p:strVal val="visible"/>
                                      </p:to>
                                    </p:set>
                                    <p:anim calcmode="lin" valueType="num">
                                      <p:cBhvr additive="base">
                                        <p:cTn dur="500"/>
                                        <p:tgtEl>
                                          <p:spTgt spid="24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7" st="7"/>
                                            </p:txEl>
                                          </p:spTgt>
                                        </p:tgtEl>
                                        <p:attrNameLst>
                                          <p:attrName>style.visibility</p:attrName>
                                        </p:attrNameLst>
                                      </p:cBhvr>
                                      <p:to>
                                        <p:strVal val="visible"/>
                                      </p:to>
                                    </p:set>
                                    <p:anim calcmode="lin" valueType="num">
                                      <p:cBhvr additive="base">
                                        <p:cTn dur="500"/>
                                        <p:tgtEl>
                                          <p:spTgt spid="24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8" st="8"/>
                                            </p:txEl>
                                          </p:spTgt>
                                        </p:tgtEl>
                                        <p:attrNameLst>
                                          <p:attrName>style.visibility</p:attrName>
                                        </p:attrNameLst>
                                      </p:cBhvr>
                                      <p:to>
                                        <p:strVal val="visible"/>
                                      </p:to>
                                    </p:set>
                                    <p:anim calcmode="lin" valueType="num">
                                      <p:cBhvr additive="base">
                                        <p:cTn dur="500"/>
                                        <p:tgtEl>
                                          <p:spTgt spid="24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9" st="9"/>
                                            </p:txEl>
                                          </p:spTgt>
                                        </p:tgtEl>
                                        <p:attrNameLst>
                                          <p:attrName>style.visibility</p:attrName>
                                        </p:attrNameLst>
                                      </p:cBhvr>
                                      <p:to>
                                        <p:strVal val="visible"/>
                                      </p:to>
                                    </p:set>
                                    <p:anim calcmode="lin" valueType="num">
                                      <p:cBhvr additive="base">
                                        <p:cTn dur="500"/>
                                        <p:tgtEl>
                                          <p:spTgt spid="24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10" st="10"/>
                                            </p:txEl>
                                          </p:spTgt>
                                        </p:tgtEl>
                                        <p:attrNameLst>
                                          <p:attrName>style.visibility</p:attrName>
                                        </p:attrNameLst>
                                      </p:cBhvr>
                                      <p:to>
                                        <p:strVal val="visible"/>
                                      </p:to>
                                    </p:set>
                                    <p:anim calcmode="lin" valueType="num">
                                      <p:cBhvr additive="base">
                                        <p:cTn dur="500"/>
                                        <p:tgtEl>
                                          <p:spTgt spid="244">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11" st="11"/>
                                            </p:txEl>
                                          </p:spTgt>
                                        </p:tgtEl>
                                        <p:attrNameLst>
                                          <p:attrName>style.visibility</p:attrName>
                                        </p:attrNameLst>
                                      </p:cBhvr>
                                      <p:to>
                                        <p:strVal val="visible"/>
                                      </p:to>
                                    </p:set>
                                    <p:anim calcmode="lin" valueType="num">
                                      <p:cBhvr additive="base">
                                        <p:cTn dur="500"/>
                                        <p:tgtEl>
                                          <p:spTgt spid="244">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12" st="12"/>
                                            </p:txEl>
                                          </p:spTgt>
                                        </p:tgtEl>
                                        <p:attrNameLst>
                                          <p:attrName>style.visibility</p:attrName>
                                        </p:attrNameLst>
                                      </p:cBhvr>
                                      <p:to>
                                        <p:strVal val="visible"/>
                                      </p:to>
                                    </p:set>
                                    <p:anim calcmode="lin" valueType="num">
                                      <p:cBhvr additive="base">
                                        <p:cTn dur="500"/>
                                        <p:tgtEl>
                                          <p:spTgt spid="244">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913774" y="-145481"/>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5400" u="none" cap="none" strike="noStrike">
                <a:solidFill>
                  <a:schemeClr val="dk1"/>
                </a:solidFill>
                <a:latin typeface="Century Gothic"/>
                <a:ea typeface="Century Gothic"/>
                <a:cs typeface="Century Gothic"/>
                <a:sym typeface="Century Gothic"/>
              </a:rPr>
              <a:t>INTRO – DESIGN TASK</a:t>
            </a:r>
          </a:p>
        </p:txBody>
      </p:sp>
      <p:sp>
        <p:nvSpPr>
          <p:cNvPr id="251" name="Shape 251"/>
          <p:cNvSpPr/>
          <p:nvPr/>
        </p:nvSpPr>
        <p:spPr>
          <a:xfrm>
            <a:off x="0" y="0"/>
            <a:ext cx="12192000"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52" name="Shape 252"/>
          <p:cNvPicPr preferRelativeResize="0"/>
          <p:nvPr/>
        </p:nvPicPr>
        <p:blipFill rotWithShape="1">
          <a:blip r:embed="rId3">
            <a:alphaModFix/>
          </a:blip>
          <a:srcRect b="44914" l="0" r="0" t="0"/>
          <a:stretch/>
        </p:blipFill>
        <p:spPr>
          <a:xfrm>
            <a:off x="471812" y="1325879"/>
            <a:ext cx="5624100" cy="4960500"/>
          </a:xfrm>
          <a:prstGeom prst="rect">
            <a:avLst/>
          </a:prstGeom>
          <a:noFill/>
          <a:ln>
            <a:noFill/>
          </a:ln>
          <a:effectLst>
            <a:outerShdw blurRad="292100" rotWithShape="0" algn="tl" dir="2700000" dist="139700">
              <a:srgbClr val="333333">
                <a:alpha val="64705"/>
              </a:srgbClr>
            </a:outerShdw>
          </a:effectLst>
        </p:spPr>
      </p:pic>
      <p:pic>
        <p:nvPicPr>
          <p:cNvPr id="253" name="Shape 253"/>
          <p:cNvPicPr preferRelativeResize="0"/>
          <p:nvPr/>
        </p:nvPicPr>
        <p:blipFill rotWithShape="1">
          <a:blip r:embed="rId4">
            <a:alphaModFix/>
          </a:blip>
          <a:srcRect b="0" l="0" r="0" t="0"/>
          <a:stretch/>
        </p:blipFill>
        <p:spPr>
          <a:xfrm>
            <a:off x="6455462" y="1771650"/>
            <a:ext cx="5304949" cy="3703319"/>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226925" y="119025"/>
            <a:ext cx="10515599" cy="8373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3600" u="none" cap="none" strike="noStrike">
                <a:solidFill>
                  <a:schemeClr val="dk1"/>
                </a:solidFill>
                <a:latin typeface="Questrial"/>
                <a:ea typeface="Questrial"/>
                <a:cs typeface="Questrial"/>
                <a:sym typeface="Questrial"/>
              </a:rPr>
              <a:t>DESIGN BRIEF TEMPLATE – LIFEGUARD CHAIR </a:t>
            </a:r>
          </a:p>
        </p:txBody>
      </p:sp>
      <p:pic>
        <p:nvPicPr>
          <p:cNvPr id="259" name="Shape 259"/>
          <p:cNvPicPr preferRelativeResize="0"/>
          <p:nvPr/>
        </p:nvPicPr>
        <p:blipFill>
          <a:blip r:embed="rId3">
            <a:alphaModFix/>
          </a:blip>
          <a:stretch>
            <a:fillRect/>
          </a:stretch>
        </p:blipFill>
        <p:spPr>
          <a:xfrm rot="-5400000">
            <a:off x="2860848" y="-275936"/>
            <a:ext cx="5680500" cy="8145025"/>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b="0" l="0" r="0" t="0"/>
          <a:stretch/>
        </p:blipFill>
        <p:spPr>
          <a:xfrm>
            <a:off x="2157375" y="1220550"/>
            <a:ext cx="7877400" cy="5570400"/>
          </a:xfrm>
          <a:prstGeom prst="rect">
            <a:avLst/>
          </a:prstGeom>
          <a:noFill/>
          <a:ln>
            <a:noFill/>
          </a:ln>
          <a:effectLst>
            <a:outerShdw blurRad="190500" rotWithShape="0" algn="tl">
              <a:srgbClr val="000000">
                <a:alpha val="69800"/>
              </a:srgbClr>
            </a:outerShdw>
          </a:effectLst>
        </p:spPr>
      </p:pic>
      <p:sp>
        <p:nvSpPr>
          <p:cNvPr id="266" name="Shape 266"/>
          <p:cNvSpPr txBox="1"/>
          <p:nvPr>
            <p:ph type="title"/>
          </p:nvPr>
        </p:nvSpPr>
        <p:spPr>
          <a:xfrm>
            <a:off x="65849" y="142600"/>
            <a:ext cx="11947500" cy="876600"/>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sp>
        <p:nvSpPr>
          <p:cNvPr id="267" name="Shape 267"/>
          <p:cNvSpPr/>
          <p:nvPr/>
        </p:nvSpPr>
        <p:spPr>
          <a:xfrm>
            <a:off x="6870575" y="2422350"/>
            <a:ext cx="3586198"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1000"/>
                                        <p:tgtEl>
                                          <p:spTgt spid="2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288289" y="0"/>
            <a:ext cx="10515599" cy="90506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INDIVIDUAL DESIGN</a:t>
            </a:r>
          </a:p>
        </p:txBody>
      </p:sp>
      <p:sp>
        <p:nvSpPr>
          <p:cNvPr id="273" name="Shape 273"/>
          <p:cNvSpPr txBox="1"/>
          <p:nvPr>
            <p:ph idx="1" type="body"/>
          </p:nvPr>
        </p:nvSpPr>
        <p:spPr>
          <a:xfrm>
            <a:off x="390928" y="905069"/>
            <a:ext cx="10731300" cy="5212499"/>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None/>
            </a:pPr>
            <a:r>
              <a:t/>
            </a:r>
            <a:endParaRPr/>
          </a:p>
          <a:p>
            <a:pPr indent="0" lvl="0" marL="0" marR="0" rtl="0" algn="l">
              <a:lnSpc>
                <a:spcPct val="120000"/>
              </a:lnSpc>
              <a:spcBef>
                <a:spcPts val="0"/>
              </a:spcBef>
              <a:spcAft>
                <a:spcPts val="0"/>
              </a:spcAft>
              <a:buClr>
                <a:schemeClr val="dk1"/>
              </a:buClr>
              <a:buSzPct val="25000"/>
              <a:buFont typeface="Arial"/>
              <a:buNone/>
            </a:pPr>
            <a:r>
              <a:t/>
            </a:r>
            <a:endParaRPr b="1" i="0" sz="7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rPr b="1" i="0" lang="en-US" sz="3000" u="none" cap="none" strike="noStrike">
                <a:solidFill>
                  <a:schemeClr val="dk1"/>
                </a:solidFill>
                <a:latin typeface="Questrial"/>
                <a:ea typeface="Questrial"/>
                <a:cs typeface="Questrial"/>
                <a:sym typeface="Questrial"/>
              </a:rPr>
              <a:t>TIME: </a:t>
            </a:r>
            <a:r>
              <a:rPr b="0" i="0" lang="en-US" sz="3000" u="none" cap="none" strike="noStrike">
                <a:solidFill>
                  <a:schemeClr val="dk1"/>
                </a:solidFill>
                <a:latin typeface="Questrial"/>
                <a:ea typeface="Questrial"/>
                <a:cs typeface="Questrial"/>
                <a:sym typeface="Questrial"/>
              </a:rPr>
              <a:t>15-20 minutes</a:t>
            </a:r>
            <a:r>
              <a:rPr b="1" i="0" lang="en-US" sz="3000" u="none" cap="none" strike="noStrike">
                <a:solidFill>
                  <a:schemeClr val="dk1"/>
                </a:solidFill>
                <a:latin typeface="Questrial"/>
                <a:ea typeface="Questrial"/>
                <a:cs typeface="Questrial"/>
                <a:sym typeface="Questrial"/>
              </a:rPr>
              <a:t> </a:t>
            </a:r>
          </a:p>
          <a:p>
            <a:pPr indent="0" lvl="0" marL="0" marR="0" rtl="0" algn="l">
              <a:lnSpc>
                <a:spcPct val="120000"/>
              </a:lnSpc>
              <a:spcBef>
                <a:spcPts val="0"/>
              </a:spcBef>
              <a:spcAft>
                <a:spcPts val="0"/>
              </a:spcAft>
              <a:buClr>
                <a:schemeClr val="dk1"/>
              </a:buClr>
              <a:buSzPct val="25000"/>
              <a:buFont typeface="Arial"/>
              <a:buNone/>
            </a:pPr>
            <a:r>
              <a:t/>
            </a:r>
            <a:endParaRPr b="1" i="0" sz="30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rPr b="1" i="0" lang="en-US" sz="3000" u="none" cap="none" strike="noStrike">
                <a:solidFill>
                  <a:schemeClr val="dk1"/>
                </a:solidFill>
                <a:latin typeface="Questrial"/>
                <a:ea typeface="Questrial"/>
                <a:cs typeface="Questrial"/>
                <a:sym typeface="Questrial"/>
              </a:rPr>
              <a:t>DESIGN SKETCH FEATURES:</a:t>
            </a:r>
          </a:p>
          <a:p>
            <a:pPr indent="-419100" lvl="0" marL="9144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Pencil/paper (or other appropriate medium)</a:t>
            </a:r>
          </a:p>
          <a:p>
            <a:pPr indent="-419100" lvl="0" marL="9144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Materials used</a:t>
            </a:r>
          </a:p>
          <a:p>
            <a:pPr indent="-419100" lvl="0" marL="9144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Makes good use of space</a:t>
            </a:r>
          </a:p>
          <a:p>
            <a:pPr indent="-419100" lvl="0" marL="9144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Labels/key</a:t>
            </a:r>
          </a:p>
          <a:p>
            <a:pPr indent="-419100" lvl="0" marL="9144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Multiple views</a:t>
            </a:r>
          </a:p>
          <a:p>
            <a:pPr indent="-419100" lvl="0" marL="9144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Measurements or cost, if applicable</a:t>
            </a:r>
          </a:p>
          <a:p>
            <a:pPr indent="-419100" lvl="0" marL="914400" marR="0" rtl="0" algn="l">
              <a:lnSpc>
                <a:spcPct val="100000"/>
              </a:lnSpc>
              <a:spcBef>
                <a:spcPts val="0"/>
              </a:spcBef>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Key science content terms</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anim calcmode="lin" valueType="num">
                                      <p:cBhvr additive="base">
                                        <p:cTn dur="500"/>
                                        <p:tgtEl>
                                          <p:spTgt spid="27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1" st="1"/>
                                            </p:txEl>
                                          </p:spTgt>
                                        </p:tgtEl>
                                        <p:attrNameLst>
                                          <p:attrName>style.visibility</p:attrName>
                                        </p:attrNameLst>
                                      </p:cBhvr>
                                      <p:to>
                                        <p:strVal val="visible"/>
                                      </p:to>
                                    </p:set>
                                    <p:anim calcmode="lin" valueType="num">
                                      <p:cBhvr additive="base">
                                        <p:cTn dur="500"/>
                                        <p:tgtEl>
                                          <p:spTgt spid="27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2" st="2"/>
                                            </p:txEl>
                                          </p:spTgt>
                                        </p:tgtEl>
                                        <p:attrNameLst>
                                          <p:attrName>style.visibility</p:attrName>
                                        </p:attrNameLst>
                                      </p:cBhvr>
                                      <p:to>
                                        <p:strVal val="visible"/>
                                      </p:to>
                                    </p:set>
                                    <p:anim calcmode="lin" valueType="num">
                                      <p:cBhvr additive="base">
                                        <p:cTn dur="500"/>
                                        <p:tgtEl>
                                          <p:spTgt spid="27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3" st="3"/>
                                            </p:txEl>
                                          </p:spTgt>
                                        </p:tgtEl>
                                        <p:attrNameLst>
                                          <p:attrName>style.visibility</p:attrName>
                                        </p:attrNameLst>
                                      </p:cBhvr>
                                      <p:to>
                                        <p:strVal val="visible"/>
                                      </p:to>
                                    </p:set>
                                    <p:anim calcmode="lin" valueType="num">
                                      <p:cBhvr additive="base">
                                        <p:cTn dur="500"/>
                                        <p:tgtEl>
                                          <p:spTgt spid="27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4" st="4"/>
                                            </p:txEl>
                                          </p:spTgt>
                                        </p:tgtEl>
                                        <p:attrNameLst>
                                          <p:attrName>style.visibility</p:attrName>
                                        </p:attrNameLst>
                                      </p:cBhvr>
                                      <p:to>
                                        <p:strVal val="visible"/>
                                      </p:to>
                                    </p:set>
                                    <p:anim calcmode="lin" valueType="num">
                                      <p:cBhvr additive="base">
                                        <p:cTn dur="500"/>
                                        <p:tgtEl>
                                          <p:spTgt spid="27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5" st="5"/>
                                            </p:txEl>
                                          </p:spTgt>
                                        </p:tgtEl>
                                        <p:attrNameLst>
                                          <p:attrName>style.visibility</p:attrName>
                                        </p:attrNameLst>
                                      </p:cBhvr>
                                      <p:to>
                                        <p:strVal val="visible"/>
                                      </p:to>
                                    </p:set>
                                    <p:anim calcmode="lin" valueType="num">
                                      <p:cBhvr additive="base">
                                        <p:cTn dur="500"/>
                                        <p:tgtEl>
                                          <p:spTgt spid="27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6" st="6"/>
                                            </p:txEl>
                                          </p:spTgt>
                                        </p:tgtEl>
                                        <p:attrNameLst>
                                          <p:attrName>style.visibility</p:attrName>
                                        </p:attrNameLst>
                                      </p:cBhvr>
                                      <p:to>
                                        <p:strVal val="visible"/>
                                      </p:to>
                                    </p:set>
                                    <p:anim calcmode="lin" valueType="num">
                                      <p:cBhvr additive="base">
                                        <p:cTn dur="500"/>
                                        <p:tgtEl>
                                          <p:spTgt spid="27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7" st="7"/>
                                            </p:txEl>
                                          </p:spTgt>
                                        </p:tgtEl>
                                        <p:attrNameLst>
                                          <p:attrName>style.visibility</p:attrName>
                                        </p:attrNameLst>
                                      </p:cBhvr>
                                      <p:to>
                                        <p:strVal val="visible"/>
                                      </p:to>
                                    </p:set>
                                    <p:anim calcmode="lin" valueType="num">
                                      <p:cBhvr additive="base">
                                        <p:cTn dur="500"/>
                                        <p:tgtEl>
                                          <p:spTgt spid="27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8" st="8"/>
                                            </p:txEl>
                                          </p:spTgt>
                                        </p:tgtEl>
                                        <p:attrNameLst>
                                          <p:attrName>style.visibility</p:attrName>
                                        </p:attrNameLst>
                                      </p:cBhvr>
                                      <p:to>
                                        <p:strVal val="visible"/>
                                      </p:to>
                                    </p:set>
                                    <p:anim calcmode="lin" valueType="num">
                                      <p:cBhvr additive="base">
                                        <p:cTn dur="500"/>
                                        <p:tgtEl>
                                          <p:spTgt spid="27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9" st="9"/>
                                            </p:txEl>
                                          </p:spTgt>
                                        </p:tgtEl>
                                        <p:attrNameLst>
                                          <p:attrName>style.visibility</p:attrName>
                                        </p:attrNameLst>
                                      </p:cBhvr>
                                      <p:to>
                                        <p:strVal val="visible"/>
                                      </p:to>
                                    </p:set>
                                    <p:anim calcmode="lin" valueType="num">
                                      <p:cBhvr additive="base">
                                        <p:cTn dur="500"/>
                                        <p:tgtEl>
                                          <p:spTgt spid="273">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10" st="10"/>
                                            </p:txEl>
                                          </p:spTgt>
                                        </p:tgtEl>
                                        <p:attrNameLst>
                                          <p:attrName>style.visibility</p:attrName>
                                        </p:attrNameLst>
                                      </p:cBhvr>
                                      <p:to>
                                        <p:strVal val="visible"/>
                                      </p:to>
                                    </p:set>
                                    <p:anim calcmode="lin" valueType="num">
                                      <p:cBhvr additive="base">
                                        <p:cTn dur="500"/>
                                        <p:tgtEl>
                                          <p:spTgt spid="273">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11" st="11"/>
                                            </p:txEl>
                                          </p:spTgt>
                                        </p:tgtEl>
                                        <p:attrNameLst>
                                          <p:attrName>style.visibility</p:attrName>
                                        </p:attrNameLst>
                                      </p:cBhvr>
                                      <p:to>
                                        <p:strVal val="visible"/>
                                      </p:to>
                                    </p:set>
                                    <p:anim calcmode="lin" valueType="num">
                                      <p:cBhvr additive="base">
                                        <p:cTn dur="500"/>
                                        <p:tgtEl>
                                          <p:spTgt spid="273">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213460" y="146618"/>
            <a:ext cx="11765100" cy="9633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800" u="none" cap="none" strike="noStrike">
                <a:solidFill>
                  <a:schemeClr val="dk1"/>
                </a:solidFill>
                <a:latin typeface="Questrial"/>
                <a:ea typeface="Questrial"/>
                <a:cs typeface="Questrial"/>
                <a:sym typeface="Questrial"/>
              </a:rPr>
              <a:t>GROUP/INDIVIDUAL DESIGN - EXAMPLES</a:t>
            </a:r>
          </a:p>
        </p:txBody>
      </p:sp>
      <p:pic>
        <p:nvPicPr>
          <p:cNvPr id="279" name="Shape 279"/>
          <p:cNvPicPr preferRelativeResize="0"/>
          <p:nvPr/>
        </p:nvPicPr>
        <p:blipFill rotWithShape="1">
          <a:blip r:embed="rId3">
            <a:alphaModFix/>
          </a:blip>
          <a:srcRect b="0" l="0" r="0" t="0"/>
          <a:stretch/>
        </p:blipFill>
        <p:spPr>
          <a:xfrm>
            <a:off x="575310" y="1464309"/>
            <a:ext cx="3402329" cy="4536440"/>
          </a:xfrm>
          <a:prstGeom prst="rect">
            <a:avLst/>
          </a:prstGeom>
          <a:noFill/>
          <a:ln>
            <a:noFill/>
          </a:ln>
          <a:effectLst>
            <a:outerShdw blurRad="292100" rotWithShape="0" algn="tl" dir="2700000" dist="139700">
              <a:srgbClr val="333333">
                <a:alpha val="64705"/>
              </a:srgbClr>
            </a:outerShdw>
          </a:effectLst>
        </p:spPr>
      </p:pic>
      <p:pic>
        <p:nvPicPr>
          <p:cNvPr id="280" name="Shape 280"/>
          <p:cNvPicPr preferRelativeResize="0"/>
          <p:nvPr/>
        </p:nvPicPr>
        <p:blipFill rotWithShape="1">
          <a:blip r:embed="rId4">
            <a:alphaModFix/>
          </a:blip>
          <a:srcRect b="0" l="0" r="0" t="0"/>
          <a:stretch/>
        </p:blipFill>
        <p:spPr>
          <a:xfrm>
            <a:off x="4450080" y="1464309"/>
            <a:ext cx="3402329" cy="4536440"/>
          </a:xfrm>
          <a:prstGeom prst="rect">
            <a:avLst/>
          </a:prstGeom>
          <a:noFill/>
          <a:ln>
            <a:noFill/>
          </a:ln>
          <a:effectLst>
            <a:outerShdw blurRad="292100" rotWithShape="0" algn="tl" dir="2700000" dist="139700">
              <a:srgbClr val="333333">
                <a:alpha val="64705"/>
              </a:srgbClr>
            </a:outerShdw>
          </a:effectLst>
        </p:spPr>
      </p:pic>
      <p:pic>
        <p:nvPicPr>
          <p:cNvPr id="281" name="Shape 281"/>
          <p:cNvPicPr preferRelativeResize="0"/>
          <p:nvPr/>
        </p:nvPicPr>
        <p:blipFill rotWithShape="1">
          <a:blip r:embed="rId5">
            <a:alphaModFix/>
          </a:blip>
          <a:srcRect b="0" l="0" r="0" t="0"/>
          <a:stretch/>
        </p:blipFill>
        <p:spPr>
          <a:xfrm rot="5400000">
            <a:off x="7757795" y="2031365"/>
            <a:ext cx="4536439" cy="3402329"/>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151400" y="0"/>
            <a:ext cx="105156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lang="en-US" sz="6000"/>
              <a:t>Questions to Consider</a:t>
            </a:r>
          </a:p>
        </p:txBody>
      </p:sp>
      <p:sp>
        <p:nvSpPr>
          <p:cNvPr id="287" name="Shape 287"/>
          <p:cNvSpPr txBox="1"/>
          <p:nvPr>
            <p:ph idx="1" type="body"/>
          </p:nvPr>
        </p:nvSpPr>
        <p:spPr>
          <a:xfrm>
            <a:off x="151400" y="840825"/>
            <a:ext cx="11726400" cy="56505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t/>
            </a:r>
            <a:endParaRPr b="1" i="0" sz="1400" u="none" cap="none" strike="noStrike">
              <a:solidFill>
                <a:schemeClr val="dk1"/>
              </a:solidFill>
              <a:latin typeface="Questrial"/>
              <a:ea typeface="Questrial"/>
              <a:cs typeface="Questrial"/>
              <a:sym typeface="Questrial"/>
            </a:endParaRPr>
          </a:p>
          <a:p>
            <a:pPr indent="-406400" lvl="0" marL="457200" rtl="0">
              <a:lnSpc>
                <a:spcPct val="115000"/>
              </a:lnSpc>
              <a:spcBef>
                <a:spcPts val="800"/>
              </a:spcBef>
              <a:buSzPct val="100000"/>
            </a:pPr>
            <a:r>
              <a:rPr lang="en-US" sz="2800"/>
              <a:t>What are examples of chairs that come to mind? </a:t>
            </a:r>
          </a:p>
          <a:p>
            <a:pPr indent="-406400" lvl="0" marL="457200" rtl="0">
              <a:lnSpc>
                <a:spcPct val="115000"/>
              </a:lnSpc>
              <a:spcBef>
                <a:spcPts val="800"/>
              </a:spcBef>
              <a:buSzPct val="100000"/>
            </a:pPr>
            <a:r>
              <a:rPr lang="en-US" sz="2800"/>
              <a:t>Tables and chairs have supports to keep their legs from tilting or twisting. Look at the furniture in this room. How would you describe the supports you see?</a:t>
            </a:r>
          </a:p>
          <a:p>
            <a:pPr indent="-406400" lvl="0" marL="457200" rtl="0">
              <a:lnSpc>
                <a:spcPct val="115000"/>
              </a:lnSpc>
              <a:spcBef>
                <a:spcPts val="800"/>
              </a:spcBef>
              <a:buSzPct val="100000"/>
            </a:pPr>
            <a:r>
              <a:rPr lang="en-US" sz="2800"/>
              <a:t>What kinds of forces act on a chair or table?</a:t>
            </a:r>
          </a:p>
          <a:p>
            <a:pPr indent="-406400" lvl="0" marL="457200" rtl="0">
              <a:lnSpc>
                <a:spcPct val="115000"/>
              </a:lnSpc>
              <a:spcBef>
                <a:spcPts val="800"/>
              </a:spcBef>
              <a:buSzPct val="100000"/>
            </a:pPr>
            <a:r>
              <a:rPr lang="en-US" sz="2800"/>
              <a:t>How will these forces play a role in your design?</a:t>
            </a:r>
          </a:p>
          <a:p>
            <a:pPr indent="-406400" lvl="0" marL="457200" rtl="0">
              <a:lnSpc>
                <a:spcPct val="115000"/>
              </a:lnSpc>
              <a:spcBef>
                <a:spcPts val="800"/>
              </a:spcBef>
              <a:buSzPct val="100000"/>
            </a:pPr>
            <a:r>
              <a:rPr lang="en-US" sz="2800"/>
              <a:t>What can you do to prevent your chair from:</a:t>
            </a:r>
          </a:p>
          <a:p>
            <a:pPr indent="457200" lvl="0" marL="0" rtl="0">
              <a:lnSpc>
                <a:spcPct val="115000"/>
              </a:lnSpc>
              <a:spcBef>
                <a:spcPts val="700"/>
              </a:spcBef>
              <a:buNone/>
            </a:pPr>
            <a:r>
              <a:rPr lang="en-US" sz="2800"/>
              <a:t>–Tilting and twisting</a:t>
            </a:r>
          </a:p>
          <a:p>
            <a:pPr indent="457200" lvl="0" marL="0" rtl="0">
              <a:lnSpc>
                <a:spcPct val="115000"/>
              </a:lnSpc>
              <a:spcBef>
                <a:spcPts val="700"/>
              </a:spcBef>
              <a:buNone/>
            </a:pPr>
            <a:r>
              <a:rPr lang="en-US" sz="2800"/>
              <a:t>–Wobbling</a:t>
            </a:r>
          </a:p>
          <a:p>
            <a:pPr indent="457200" lvl="0" marL="0" rtl="0">
              <a:lnSpc>
                <a:spcPct val="115000"/>
              </a:lnSpc>
              <a:spcBef>
                <a:spcPts val="700"/>
              </a:spcBef>
              <a:buNone/>
            </a:pPr>
            <a:r>
              <a:rPr lang="en-US" sz="2800"/>
              <a:t>–Collapsing </a:t>
            </a:r>
          </a:p>
          <a:p>
            <a:pPr indent="-69850" lvl="0" marL="0" rtl="0">
              <a:lnSpc>
                <a:spcPct val="115000"/>
              </a:lnSpc>
              <a:spcBef>
                <a:spcPts val="800"/>
              </a:spcBef>
              <a:buClr>
                <a:schemeClr val="dk1"/>
              </a:buClr>
              <a:buSzPct val="34375"/>
              <a:buFont typeface="Arial"/>
              <a:buNone/>
            </a:pPr>
            <a:r>
              <a:t/>
            </a:r>
            <a:endParaRPr sz="3200">
              <a:latin typeface="Calibri"/>
              <a:ea typeface="Calibri"/>
              <a:cs typeface="Calibri"/>
              <a:sym typeface="Calibri"/>
            </a:endParaRPr>
          </a:p>
          <a:p>
            <a:pPr indent="0" lvl="0" marL="0" marR="0" rtl="0" algn="l">
              <a:lnSpc>
                <a:spcPct val="120000"/>
              </a:lnSpc>
              <a:spcBef>
                <a:spcPts val="0"/>
              </a:spcBef>
              <a:buNone/>
            </a:pPr>
            <a:r>
              <a:t/>
            </a:r>
            <a:endParaRPr sz="2400"/>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 calcmode="lin" valueType="num">
                                      <p:cBhvr additive="base">
                                        <p:cTn dur="500"/>
                                        <p:tgtEl>
                                          <p:spTgt spid="28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 calcmode="lin" valueType="num">
                                      <p:cBhvr additive="base">
                                        <p:cTn dur="500"/>
                                        <p:tgtEl>
                                          <p:spTgt spid="28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 calcmode="lin" valueType="num">
                                      <p:cBhvr additive="base">
                                        <p:cTn dur="500"/>
                                        <p:tgtEl>
                                          <p:spTgt spid="28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 calcmode="lin" valueType="num">
                                      <p:cBhvr additive="base">
                                        <p:cTn dur="500"/>
                                        <p:tgtEl>
                                          <p:spTgt spid="28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anim calcmode="lin" valueType="num">
                                      <p:cBhvr additive="base">
                                        <p:cTn dur="500"/>
                                        <p:tgtEl>
                                          <p:spTgt spid="28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5" st="5"/>
                                            </p:txEl>
                                          </p:spTgt>
                                        </p:tgtEl>
                                        <p:attrNameLst>
                                          <p:attrName>style.visibility</p:attrName>
                                        </p:attrNameLst>
                                      </p:cBhvr>
                                      <p:to>
                                        <p:strVal val="visible"/>
                                      </p:to>
                                    </p:set>
                                    <p:anim calcmode="lin" valueType="num">
                                      <p:cBhvr additive="base">
                                        <p:cTn dur="500"/>
                                        <p:tgtEl>
                                          <p:spTgt spid="28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6" st="6"/>
                                            </p:txEl>
                                          </p:spTgt>
                                        </p:tgtEl>
                                        <p:attrNameLst>
                                          <p:attrName>style.visibility</p:attrName>
                                        </p:attrNameLst>
                                      </p:cBhvr>
                                      <p:to>
                                        <p:strVal val="visible"/>
                                      </p:to>
                                    </p:set>
                                    <p:anim calcmode="lin" valueType="num">
                                      <p:cBhvr additive="base">
                                        <p:cTn dur="500"/>
                                        <p:tgtEl>
                                          <p:spTgt spid="28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7" st="7"/>
                                            </p:txEl>
                                          </p:spTgt>
                                        </p:tgtEl>
                                        <p:attrNameLst>
                                          <p:attrName>style.visibility</p:attrName>
                                        </p:attrNameLst>
                                      </p:cBhvr>
                                      <p:to>
                                        <p:strVal val="visible"/>
                                      </p:to>
                                    </p:set>
                                    <p:anim calcmode="lin" valueType="num">
                                      <p:cBhvr additive="base">
                                        <p:cTn dur="500"/>
                                        <p:tgtEl>
                                          <p:spTgt spid="28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8" st="8"/>
                                            </p:txEl>
                                          </p:spTgt>
                                        </p:tgtEl>
                                        <p:attrNameLst>
                                          <p:attrName>style.visibility</p:attrName>
                                        </p:attrNameLst>
                                      </p:cBhvr>
                                      <p:to>
                                        <p:strVal val="visible"/>
                                      </p:to>
                                    </p:set>
                                    <p:anim calcmode="lin" valueType="num">
                                      <p:cBhvr additive="base">
                                        <p:cTn dur="500"/>
                                        <p:tgtEl>
                                          <p:spTgt spid="28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9" st="9"/>
                                            </p:txEl>
                                          </p:spTgt>
                                        </p:tgtEl>
                                        <p:attrNameLst>
                                          <p:attrName>style.visibility</p:attrName>
                                        </p:attrNameLst>
                                      </p:cBhvr>
                                      <p:to>
                                        <p:strVal val="visible"/>
                                      </p:to>
                                    </p:set>
                                    <p:anim calcmode="lin" valueType="num">
                                      <p:cBhvr additive="base">
                                        <p:cTn dur="500"/>
                                        <p:tgtEl>
                                          <p:spTgt spid="28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xEl>
                                              <p:pRg end="10" st="10"/>
                                            </p:txEl>
                                          </p:spTgt>
                                        </p:tgtEl>
                                        <p:attrNameLst>
                                          <p:attrName>style.visibility</p:attrName>
                                        </p:attrNameLst>
                                      </p:cBhvr>
                                      <p:to>
                                        <p:strVal val="visible"/>
                                      </p:to>
                                    </p:set>
                                    <p:anim calcmode="lin" valueType="num">
                                      <p:cBhvr additive="base">
                                        <p:cTn dur="500"/>
                                        <p:tgtEl>
                                          <p:spTgt spid="287">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288623" y="114664"/>
            <a:ext cx="11365312"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6600" u="none" cap="none" strike="noStrike">
                <a:solidFill>
                  <a:schemeClr val="dk1"/>
                </a:solidFill>
                <a:latin typeface="Century Gothic"/>
                <a:ea typeface="Century Gothic"/>
                <a:cs typeface="Century Gothic"/>
                <a:sym typeface="Century Gothic"/>
              </a:rPr>
              <a:t>YOUR TURN! - </a:t>
            </a:r>
            <a:r>
              <a:rPr b="1" i="0" lang="en-US" sz="4000" u="none" cap="none" strike="noStrike">
                <a:solidFill>
                  <a:schemeClr val="dk1"/>
                </a:solidFill>
                <a:latin typeface="Century Gothic"/>
                <a:ea typeface="Century Gothic"/>
                <a:cs typeface="Century Gothic"/>
                <a:sym typeface="Century Gothic"/>
              </a:rPr>
              <a:t>INDIVIDUAL DESIGN</a:t>
            </a:r>
          </a:p>
        </p:txBody>
      </p:sp>
      <p:sp>
        <p:nvSpPr>
          <p:cNvPr id="293" name="Shape 293"/>
          <p:cNvSpPr txBox="1"/>
          <p:nvPr>
            <p:ph idx="1" type="body"/>
          </p:nvPr>
        </p:nvSpPr>
        <p:spPr>
          <a:xfrm>
            <a:off x="288625" y="1698325"/>
            <a:ext cx="11442300" cy="3231600"/>
          </a:xfrm>
          <a:prstGeom prst="rect">
            <a:avLst/>
          </a:prstGeom>
          <a:noFill/>
          <a:ln>
            <a:noFill/>
          </a:ln>
        </p:spPr>
        <p:txBody>
          <a:bodyPr anchorCtr="0" anchor="t" bIns="45700" lIns="91425" rIns="91425" tIns="45700">
            <a:noAutofit/>
          </a:bodyPr>
          <a:lstStyle/>
          <a:p>
            <a:pPr indent="0" lvl="0" marL="533400" marR="0" rtl="0" algn="l">
              <a:lnSpc>
                <a:spcPct val="100000"/>
              </a:lnSpc>
              <a:spcBef>
                <a:spcPts val="0"/>
              </a:spcBef>
              <a:spcAft>
                <a:spcPts val="0"/>
              </a:spcAft>
              <a:buClr>
                <a:schemeClr val="dk1"/>
              </a:buClr>
              <a:buSzPct val="25000"/>
              <a:buFont typeface="Arial"/>
              <a:buNone/>
            </a:pPr>
            <a:r>
              <a:rPr b="1" i="0" lang="en-US" sz="4070" u="none" cap="none" strike="noStrike">
                <a:solidFill>
                  <a:schemeClr val="dk1"/>
                </a:solidFill>
                <a:latin typeface="Century Gothic"/>
                <a:ea typeface="Century Gothic"/>
                <a:cs typeface="Century Gothic"/>
                <a:sym typeface="Century Gothic"/>
              </a:rPr>
              <a:t>REMEMBER…</a:t>
            </a:r>
          </a:p>
          <a:p>
            <a:pPr indent="-381000" lvl="0" marL="914400" marR="0" rtl="0" algn="l">
              <a:lnSpc>
                <a:spcPct val="100000"/>
              </a:lnSpc>
              <a:spcBef>
                <a:spcPts val="0"/>
              </a:spcBef>
              <a:spcAft>
                <a:spcPts val="0"/>
              </a:spcAft>
              <a:buClr>
                <a:schemeClr val="dk1"/>
              </a:buClr>
              <a:buSzPct val="99268"/>
              <a:buFont typeface="Arial"/>
              <a:buChar char="•"/>
            </a:pPr>
            <a:r>
              <a:rPr b="1" lang="en-US" sz="4070">
                <a:latin typeface="Century Gothic"/>
                <a:ea typeface="Century Gothic"/>
                <a:cs typeface="Century Gothic"/>
                <a:sym typeface="Century Gothic"/>
              </a:rPr>
              <a:t>Make good use of space</a:t>
            </a:r>
          </a:p>
          <a:p>
            <a:pPr indent="-381000" lvl="0" marL="914400" marR="0" rtl="0" algn="l">
              <a:lnSpc>
                <a:spcPct val="100000"/>
              </a:lnSpc>
              <a:spcBef>
                <a:spcPts val="0"/>
              </a:spcBef>
              <a:spcAft>
                <a:spcPts val="0"/>
              </a:spcAft>
              <a:buClr>
                <a:schemeClr val="dk1"/>
              </a:buClr>
              <a:buSzPct val="99268"/>
              <a:buFont typeface="Arial"/>
              <a:buChar char="•"/>
            </a:pPr>
            <a:r>
              <a:rPr b="1" lang="en-US" sz="4070">
                <a:latin typeface="Century Gothic"/>
                <a:ea typeface="Century Gothic"/>
                <a:cs typeface="Century Gothic"/>
                <a:sym typeface="Century Gothic"/>
              </a:rPr>
              <a:t>Labels/key - include total number of cards required for your design </a:t>
            </a:r>
          </a:p>
          <a:p>
            <a:pPr indent="-381000" lvl="0" marL="914400" marR="0" rtl="0" algn="l">
              <a:lnSpc>
                <a:spcPct val="100000"/>
              </a:lnSpc>
              <a:spcBef>
                <a:spcPts val="0"/>
              </a:spcBef>
              <a:spcAft>
                <a:spcPts val="0"/>
              </a:spcAft>
              <a:buClr>
                <a:schemeClr val="dk1"/>
              </a:buClr>
              <a:buSzPct val="99268"/>
              <a:buFont typeface="Arial"/>
              <a:buChar char="•"/>
            </a:pPr>
            <a:r>
              <a:rPr b="1" lang="en-US" sz="4070">
                <a:latin typeface="Century Gothic"/>
                <a:ea typeface="Century Gothic"/>
                <a:cs typeface="Century Gothic"/>
                <a:sym typeface="Century Gothic"/>
              </a:rPr>
              <a:t>Multiple views</a:t>
            </a:r>
          </a:p>
          <a:p>
            <a:pPr indent="0" lvl="0" marL="0" marR="0" rtl="0" algn="l">
              <a:lnSpc>
                <a:spcPct val="100000"/>
              </a:lnSpc>
              <a:spcBef>
                <a:spcPts val="0"/>
              </a:spcBef>
              <a:spcAft>
                <a:spcPts val="0"/>
              </a:spcAft>
              <a:buNone/>
            </a:pPr>
            <a:r>
              <a:t/>
            </a:r>
            <a:endParaRPr/>
          </a:p>
          <a:p>
            <a:pPr indent="-381000" lvl="0" marL="914400" marR="0" rtl="0" algn="l">
              <a:lnSpc>
                <a:spcPct val="100000"/>
              </a:lnSpc>
              <a:spcBef>
                <a:spcPts val="0"/>
              </a:spcBef>
              <a:spcAft>
                <a:spcPts val="0"/>
              </a:spcAft>
              <a:buClr>
                <a:schemeClr val="dk1"/>
              </a:buClr>
              <a:buSzPct val="99268"/>
              <a:buFont typeface="Arial"/>
              <a:buNone/>
            </a:pPr>
            <a:r>
              <a:t/>
            </a:r>
            <a:endParaRPr b="1" i="0" sz="4070" u="none" cap="none" strike="noStrike">
              <a:solidFill>
                <a:schemeClr val="dk1"/>
              </a:solidFill>
              <a:latin typeface="Century Gothic"/>
              <a:ea typeface="Century Gothic"/>
              <a:cs typeface="Century Gothic"/>
              <a:sym typeface="Century Gothic"/>
            </a:endParaRPr>
          </a:p>
          <a:p>
            <a:pPr indent="-228600" lvl="0" marL="228600" marR="0" rtl="0" algn="l">
              <a:lnSpc>
                <a:spcPct val="100000"/>
              </a:lnSpc>
              <a:spcBef>
                <a:spcPts val="1000"/>
              </a:spcBef>
              <a:buClr>
                <a:schemeClr val="dk1"/>
              </a:buClr>
              <a:buSzPct val="97368"/>
              <a:buFont typeface="Arial"/>
              <a:buNone/>
            </a:pPr>
            <a:r>
              <a:t/>
            </a:r>
            <a:endParaRPr b="0" i="0" sz="1850" u="none" cap="none" strike="noStrike">
              <a:solidFill>
                <a:schemeClr val="dk1"/>
              </a:solidFill>
              <a:latin typeface="Questrial"/>
              <a:ea typeface="Questrial"/>
              <a:cs typeface="Questrial"/>
              <a:sym typeface="Questrial"/>
            </a:endParaRPr>
          </a:p>
        </p:txBody>
      </p:sp>
      <p:sp>
        <p:nvSpPr>
          <p:cNvPr id="294" name="Shape 294"/>
          <p:cNvSpPr txBox="1"/>
          <p:nvPr/>
        </p:nvSpPr>
        <p:spPr>
          <a:xfrm>
            <a:off x="9256874" y="1397300"/>
            <a:ext cx="2605200" cy="1542900"/>
          </a:xfrm>
          <a:prstGeom prst="rect">
            <a:avLst/>
          </a:prstGeom>
          <a:solidFill>
            <a:srgbClr val="92D050"/>
          </a:solidFill>
          <a:ln cap="flat" cmpd="sng" w="57150">
            <a:solidFill>
              <a:schemeClr val="dk1"/>
            </a:solidFill>
            <a:prstDash val="dash"/>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entury Gothic"/>
              <a:buNone/>
            </a:pPr>
            <a:r>
              <a:rPr b="1" i="0" lang="en-US" sz="3200" u="none" cap="none" strike="noStrike">
                <a:solidFill>
                  <a:srgbClr val="000000"/>
                </a:solidFill>
                <a:latin typeface="Century Gothic"/>
                <a:ea typeface="Century Gothic"/>
                <a:cs typeface="Century Gothic"/>
                <a:sym typeface="Century Gothic"/>
              </a:rPr>
              <a:t>Materials</a:t>
            </a:r>
          </a:p>
          <a:p>
            <a:pPr indent="-457200" lvl="0" marL="457200" marR="0" rtl="0" algn="l">
              <a:lnSpc>
                <a:spcPct val="100000"/>
              </a:lnSpc>
              <a:spcBef>
                <a:spcPts val="0"/>
              </a:spcBef>
              <a:spcAft>
                <a:spcPts val="0"/>
              </a:spcAft>
              <a:buClr>
                <a:srgbClr val="000000"/>
              </a:buClr>
              <a:buSzPct val="100000"/>
              <a:buFont typeface="Arial"/>
              <a:buChar char="•"/>
            </a:pPr>
            <a:r>
              <a:rPr b="1" lang="en-US" sz="2000">
                <a:latin typeface="Century Gothic"/>
                <a:ea typeface="Century Gothic"/>
                <a:cs typeface="Century Gothic"/>
                <a:sym typeface="Century Gothic"/>
              </a:rPr>
              <a:t>Up to 40 </a:t>
            </a:r>
            <a:r>
              <a:rPr b="1" i="0" lang="en-US" sz="2000" u="none" cap="none" strike="noStrike">
                <a:solidFill>
                  <a:srgbClr val="000000"/>
                </a:solidFill>
                <a:latin typeface="Century Gothic"/>
                <a:ea typeface="Century Gothic"/>
                <a:cs typeface="Century Gothic"/>
                <a:sym typeface="Century Gothic"/>
              </a:rPr>
              <a:t>Index Cards</a:t>
            </a:r>
          </a:p>
          <a:p>
            <a:pPr indent="-457200" lvl="0" marL="457200" marR="0" rtl="0" algn="l">
              <a:lnSpc>
                <a:spcPct val="100000"/>
              </a:lnSpc>
              <a:spcBef>
                <a:spcPts val="0"/>
              </a:spcBef>
              <a:spcAft>
                <a:spcPts val="0"/>
              </a:spcAft>
              <a:buClr>
                <a:srgbClr val="000000"/>
              </a:buClr>
              <a:buSzPct val="100000"/>
              <a:buFont typeface="Arial"/>
              <a:buChar char="•"/>
            </a:pPr>
            <a:r>
              <a:rPr b="1" lang="en-US" sz="2000">
                <a:latin typeface="Century Gothic"/>
                <a:ea typeface="Century Gothic"/>
                <a:cs typeface="Century Gothic"/>
                <a:sym typeface="Century Gothic"/>
              </a:rPr>
              <a:t>1 meter t</a:t>
            </a:r>
            <a:r>
              <a:rPr b="1" i="0" lang="en-US" sz="2000" u="none" cap="none" strike="noStrike">
                <a:solidFill>
                  <a:srgbClr val="000000"/>
                </a:solidFill>
                <a:latin typeface="Century Gothic"/>
                <a:ea typeface="Century Gothic"/>
                <a:cs typeface="Century Gothic"/>
                <a:sym typeface="Century Gothic"/>
              </a:rPr>
              <a:t>ape</a:t>
            </a:r>
          </a:p>
          <a:p>
            <a:pPr indent="-285750" lvl="0" marL="28575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5" name="Shape 295"/>
          <p:cNvSpPr txBox="1"/>
          <p:nvPr/>
        </p:nvSpPr>
        <p:spPr>
          <a:xfrm>
            <a:off x="1866823" y="5506996"/>
            <a:ext cx="7688400" cy="1231200"/>
          </a:xfrm>
          <a:prstGeom prst="rect">
            <a:avLst/>
          </a:prstGeom>
          <a:solidFill>
            <a:srgbClr val="FFFF00"/>
          </a:solidFill>
          <a:ln cap="flat" cmpd="sng" w="57150">
            <a:solidFill>
              <a:schemeClr val="dk1"/>
            </a:solidFill>
            <a:prstDash val="dashDot"/>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1" i="0" lang="en-US" sz="6000" u="sng" cap="none" strike="noStrike">
                <a:solidFill>
                  <a:schemeClr val="dk1"/>
                </a:solidFill>
                <a:latin typeface="Century Gothic"/>
                <a:ea typeface="Century Gothic"/>
                <a:cs typeface="Century Gothic"/>
                <a:sym typeface="Century Gothic"/>
              </a:rPr>
              <a:t>You have 5 minutes!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 calcmode="lin" valueType="num">
                                      <p:cBhvr additive="base">
                                        <p:cTn dur="500"/>
                                        <p:tgtEl>
                                          <p:spTgt spid="2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 calcmode="lin" valueType="num">
                                      <p:cBhvr additive="base">
                                        <p:cTn dur="500"/>
                                        <p:tgtEl>
                                          <p:spTgt spid="2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anim calcmode="lin" valueType="num">
                                      <p:cBhvr additive="base">
                                        <p:cTn dur="500"/>
                                        <p:tgtEl>
                                          <p:spTgt spid="29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anim calcmode="lin" valueType="num">
                                      <p:cBhvr additive="base">
                                        <p:cTn dur="500"/>
                                        <p:tgtEl>
                                          <p:spTgt spid="29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anim calcmode="lin" valueType="num">
                                      <p:cBhvr additive="base">
                                        <p:cTn dur="500"/>
                                        <p:tgtEl>
                                          <p:spTgt spid="29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xEl>
                                              <p:pRg end="5" st="5"/>
                                            </p:txEl>
                                          </p:spTgt>
                                        </p:tgtEl>
                                        <p:attrNameLst>
                                          <p:attrName>style.visibility</p:attrName>
                                        </p:attrNameLst>
                                      </p:cBhvr>
                                      <p:to>
                                        <p:strVal val="visible"/>
                                      </p:to>
                                    </p:set>
                                    <p:anim calcmode="lin" valueType="num">
                                      <p:cBhvr additive="base">
                                        <p:cTn dur="500"/>
                                        <p:tgtEl>
                                          <p:spTgt spid="29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xEl>
                                              <p:pRg end="6" st="6"/>
                                            </p:txEl>
                                          </p:spTgt>
                                        </p:tgtEl>
                                        <p:attrNameLst>
                                          <p:attrName>style.visibility</p:attrName>
                                        </p:attrNameLst>
                                      </p:cBhvr>
                                      <p:to>
                                        <p:strVal val="visible"/>
                                      </p:to>
                                    </p:set>
                                    <p:anim calcmode="lin" valueType="num">
                                      <p:cBhvr additive="base">
                                        <p:cTn dur="500"/>
                                        <p:tgtEl>
                                          <p:spTgt spid="29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151400"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GROUP/TEAM DESIGN</a:t>
            </a:r>
          </a:p>
        </p:txBody>
      </p:sp>
      <p:sp>
        <p:nvSpPr>
          <p:cNvPr id="301" name="Shape 301"/>
          <p:cNvSpPr txBox="1"/>
          <p:nvPr>
            <p:ph idx="1" type="body"/>
          </p:nvPr>
        </p:nvSpPr>
        <p:spPr>
          <a:xfrm>
            <a:off x="151400" y="1115350"/>
            <a:ext cx="11726400" cy="5376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t/>
            </a:r>
            <a:endParaRPr b="1" i="0" sz="14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rPr b="1" i="0" lang="en-US" sz="2400" u="none" cap="none" strike="noStrike">
                <a:solidFill>
                  <a:schemeClr val="dk1"/>
                </a:solidFill>
                <a:latin typeface="Questrial"/>
                <a:ea typeface="Questrial"/>
                <a:cs typeface="Questrial"/>
                <a:sym typeface="Questrial"/>
              </a:rPr>
              <a:t>TIME: </a:t>
            </a:r>
            <a:r>
              <a:rPr b="0" i="0" lang="en-US" sz="2400" u="none" cap="none" strike="noStrike">
                <a:solidFill>
                  <a:schemeClr val="dk1"/>
                </a:solidFill>
                <a:latin typeface="Questrial"/>
                <a:ea typeface="Questrial"/>
                <a:cs typeface="Questrial"/>
                <a:sym typeface="Questrial"/>
              </a:rPr>
              <a:t>20 - 30 MINUTES </a:t>
            </a:r>
          </a:p>
          <a:p>
            <a:pPr indent="0" lvl="0" marL="0" marR="0" rtl="0" algn="l">
              <a:lnSpc>
                <a:spcPct val="120000"/>
              </a:lnSpc>
              <a:spcBef>
                <a:spcPts val="0"/>
              </a:spcBef>
              <a:spcAft>
                <a:spcPts val="0"/>
              </a:spcAft>
              <a:buClr>
                <a:schemeClr val="dk1"/>
              </a:buClr>
              <a:buSzPct val="25000"/>
              <a:buFont typeface="Arial"/>
              <a:buNone/>
            </a:pPr>
            <a:r>
              <a:t/>
            </a:r>
            <a:endParaRPr b="1" i="0" sz="300" u="none" cap="none" strike="noStrike">
              <a:solidFill>
                <a:schemeClr val="dk1"/>
              </a:solidFill>
              <a:latin typeface="Questrial"/>
              <a:ea typeface="Questrial"/>
              <a:cs typeface="Questrial"/>
              <a:sym typeface="Questrial"/>
            </a:endParaRPr>
          </a:p>
          <a:p>
            <a:pPr indent="0" lvl="0" marL="0" marR="0" rtl="0" algn="ctr">
              <a:lnSpc>
                <a:spcPct val="120000"/>
              </a:lnSpc>
              <a:spcBef>
                <a:spcPts val="0"/>
              </a:spcBef>
              <a:spcAft>
                <a:spcPts val="0"/>
              </a:spcAft>
              <a:buClr>
                <a:schemeClr val="dk1"/>
              </a:buClr>
              <a:buSzPct val="25000"/>
              <a:buFont typeface="Arial"/>
              <a:buNone/>
            </a:pPr>
            <a:r>
              <a:rPr b="1" i="0" lang="en-US" sz="2400" u="none" cap="none" strike="noStrike">
                <a:solidFill>
                  <a:schemeClr val="dk1"/>
                </a:solidFill>
                <a:latin typeface="Questrial"/>
                <a:ea typeface="Questrial"/>
                <a:cs typeface="Questrial"/>
                <a:sym typeface="Questrial"/>
              </a:rPr>
              <a:t>***DESIGN SKETCH FEATURES FROM INDIVIDUAL DESIGN APPLY.***</a:t>
            </a:r>
          </a:p>
          <a:p>
            <a:pPr indent="0" lvl="0" marL="0" marR="0" rtl="0" algn="l">
              <a:lnSpc>
                <a:spcPct val="120000"/>
              </a:lnSpc>
              <a:spcBef>
                <a:spcPts val="0"/>
              </a:spcBef>
              <a:spcAft>
                <a:spcPts val="0"/>
              </a:spcAft>
              <a:buClr>
                <a:schemeClr val="dk1"/>
              </a:buClr>
              <a:buSzPct val="25000"/>
              <a:buFont typeface="Arial"/>
              <a:buNone/>
            </a:pPr>
            <a:r>
              <a:t/>
            </a:r>
            <a:endParaRPr b="1" i="0" sz="1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t/>
            </a:r>
            <a:endParaRPr b="1" sz="2400"/>
          </a:p>
          <a:p>
            <a:pPr indent="0" lvl="0" marL="0" marR="0" rtl="0" algn="l">
              <a:lnSpc>
                <a:spcPct val="120000"/>
              </a:lnSpc>
              <a:spcBef>
                <a:spcPts val="0"/>
              </a:spcBef>
              <a:spcAft>
                <a:spcPts val="0"/>
              </a:spcAft>
              <a:buClr>
                <a:schemeClr val="dk1"/>
              </a:buClr>
              <a:buSzPct val="25000"/>
              <a:buFont typeface="Arial"/>
              <a:buNone/>
            </a:pPr>
            <a:r>
              <a:rPr b="1" i="0" lang="en-US" sz="2400" u="none" cap="none" strike="noStrike">
                <a:solidFill>
                  <a:schemeClr val="dk1"/>
                </a:solidFill>
                <a:latin typeface="Questrial"/>
                <a:ea typeface="Questrial"/>
                <a:cs typeface="Questrial"/>
                <a:sym typeface="Questrial"/>
              </a:rPr>
              <a:t>GROUP DESIGN EXPECTATIONS:</a:t>
            </a:r>
          </a:p>
          <a:p>
            <a:pPr indent="-158750" lvl="0" marL="285750" marR="0" rtl="0" algn="l">
              <a:lnSpc>
                <a:spcPct val="12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Ideal groups of 2-3</a:t>
            </a:r>
          </a:p>
          <a:p>
            <a:pPr indent="-158750" lvl="0" marL="285750" marR="0" rtl="0" algn="l">
              <a:lnSpc>
                <a:spcPct val="12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Everyone shares ideas/design sketches.</a:t>
            </a:r>
          </a:p>
          <a:p>
            <a:pPr indent="-158750" lvl="0" marL="285750" marR="0" rtl="0" algn="l">
              <a:lnSpc>
                <a:spcPct val="12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Group consensus (combination, one student’s design, completely new design, etc. - Up to you!)</a:t>
            </a:r>
          </a:p>
          <a:p>
            <a:pPr indent="-158750" lvl="0" marL="285750" marR="0" rtl="0" algn="l">
              <a:lnSpc>
                <a:spcPct val="120000"/>
              </a:lnSpc>
              <a:spcBef>
                <a:spcPts val="0"/>
              </a:spcBef>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Each student sketches group design in individual notebooks. (Ensures understanding)</a:t>
            </a:r>
          </a:p>
          <a:p>
            <a:pPr indent="0" lvl="0" marL="0" marR="0" rtl="0" algn="l">
              <a:lnSpc>
                <a:spcPct val="120000"/>
              </a:lnSpc>
              <a:spcBef>
                <a:spcPts val="0"/>
              </a:spcBef>
              <a:buNone/>
            </a:pPr>
            <a:r>
              <a:t/>
            </a:r>
            <a:endParaRPr sz="2400"/>
          </a:p>
          <a:p>
            <a:pPr indent="0" lvl="0" marL="0" marR="0" rtl="0" algn="l">
              <a:lnSpc>
                <a:spcPct val="120000"/>
              </a:lnSpc>
              <a:spcBef>
                <a:spcPts val="0"/>
              </a:spcBef>
              <a:buNone/>
            </a:pPr>
            <a:r>
              <a:rPr lang="en-US" sz="2400"/>
              <a:t>Turn to next blank page and write “Team Design” at the top.</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 calcmode="lin" valueType="num">
                                      <p:cBhvr additive="base">
                                        <p:cTn dur="500"/>
                                        <p:tgtEl>
                                          <p:spTgt spid="30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 calcmode="lin" valueType="num">
                                      <p:cBhvr additive="base">
                                        <p:cTn dur="500"/>
                                        <p:tgtEl>
                                          <p:spTgt spid="30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 calcmode="lin" valueType="num">
                                      <p:cBhvr additive="base">
                                        <p:cTn dur="500"/>
                                        <p:tgtEl>
                                          <p:spTgt spid="30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anim calcmode="lin" valueType="num">
                                      <p:cBhvr additive="base">
                                        <p:cTn dur="500"/>
                                        <p:tgtEl>
                                          <p:spTgt spid="30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4" st="4"/>
                                            </p:txEl>
                                          </p:spTgt>
                                        </p:tgtEl>
                                        <p:attrNameLst>
                                          <p:attrName>style.visibility</p:attrName>
                                        </p:attrNameLst>
                                      </p:cBhvr>
                                      <p:to>
                                        <p:strVal val="visible"/>
                                      </p:to>
                                    </p:set>
                                    <p:anim calcmode="lin" valueType="num">
                                      <p:cBhvr additive="base">
                                        <p:cTn dur="500"/>
                                        <p:tgtEl>
                                          <p:spTgt spid="30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5" st="5"/>
                                            </p:txEl>
                                          </p:spTgt>
                                        </p:tgtEl>
                                        <p:attrNameLst>
                                          <p:attrName>style.visibility</p:attrName>
                                        </p:attrNameLst>
                                      </p:cBhvr>
                                      <p:to>
                                        <p:strVal val="visible"/>
                                      </p:to>
                                    </p:set>
                                    <p:anim calcmode="lin" valueType="num">
                                      <p:cBhvr additive="base">
                                        <p:cTn dur="500"/>
                                        <p:tgtEl>
                                          <p:spTgt spid="30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6" st="6"/>
                                            </p:txEl>
                                          </p:spTgt>
                                        </p:tgtEl>
                                        <p:attrNameLst>
                                          <p:attrName>style.visibility</p:attrName>
                                        </p:attrNameLst>
                                      </p:cBhvr>
                                      <p:to>
                                        <p:strVal val="visible"/>
                                      </p:to>
                                    </p:set>
                                    <p:anim calcmode="lin" valueType="num">
                                      <p:cBhvr additive="base">
                                        <p:cTn dur="500"/>
                                        <p:tgtEl>
                                          <p:spTgt spid="30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7" st="7"/>
                                            </p:txEl>
                                          </p:spTgt>
                                        </p:tgtEl>
                                        <p:attrNameLst>
                                          <p:attrName>style.visibility</p:attrName>
                                        </p:attrNameLst>
                                      </p:cBhvr>
                                      <p:to>
                                        <p:strVal val="visible"/>
                                      </p:to>
                                    </p:set>
                                    <p:anim calcmode="lin" valueType="num">
                                      <p:cBhvr additive="base">
                                        <p:cTn dur="500"/>
                                        <p:tgtEl>
                                          <p:spTgt spid="30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8" st="8"/>
                                            </p:txEl>
                                          </p:spTgt>
                                        </p:tgtEl>
                                        <p:attrNameLst>
                                          <p:attrName>style.visibility</p:attrName>
                                        </p:attrNameLst>
                                      </p:cBhvr>
                                      <p:to>
                                        <p:strVal val="visible"/>
                                      </p:to>
                                    </p:set>
                                    <p:anim calcmode="lin" valueType="num">
                                      <p:cBhvr additive="base">
                                        <p:cTn dur="500"/>
                                        <p:tgtEl>
                                          <p:spTgt spid="30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9" st="9"/>
                                            </p:txEl>
                                          </p:spTgt>
                                        </p:tgtEl>
                                        <p:attrNameLst>
                                          <p:attrName>style.visibility</p:attrName>
                                        </p:attrNameLst>
                                      </p:cBhvr>
                                      <p:to>
                                        <p:strVal val="visible"/>
                                      </p:to>
                                    </p:set>
                                    <p:anim calcmode="lin" valueType="num">
                                      <p:cBhvr additive="base">
                                        <p:cTn dur="500"/>
                                        <p:tgtEl>
                                          <p:spTgt spid="30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10" st="10"/>
                                            </p:txEl>
                                          </p:spTgt>
                                        </p:tgtEl>
                                        <p:attrNameLst>
                                          <p:attrName>style.visibility</p:attrName>
                                        </p:attrNameLst>
                                      </p:cBhvr>
                                      <p:to>
                                        <p:strVal val="visible"/>
                                      </p:to>
                                    </p:set>
                                    <p:anim calcmode="lin" valueType="num">
                                      <p:cBhvr additive="base">
                                        <p:cTn dur="500"/>
                                        <p:tgtEl>
                                          <p:spTgt spid="301">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11" st="11"/>
                                            </p:txEl>
                                          </p:spTgt>
                                        </p:tgtEl>
                                        <p:attrNameLst>
                                          <p:attrName>style.visibility</p:attrName>
                                        </p:attrNameLst>
                                      </p:cBhvr>
                                      <p:to>
                                        <p:strVal val="visible"/>
                                      </p:to>
                                    </p:set>
                                    <p:anim calcmode="lin" valueType="num">
                                      <p:cBhvr additive="base">
                                        <p:cTn dur="500"/>
                                        <p:tgtEl>
                                          <p:spTgt spid="301">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12" st="12"/>
                                            </p:txEl>
                                          </p:spTgt>
                                        </p:tgtEl>
                                        <p:attrNameLst>
                                          <p:attrName>style.visibility</p:attrName>
                                        </p:attrNameLst>
                                      </p:cBhvr>
                                      <p:to>
                                        <p:strVal val="visible"/>
                                      </p:to>
                                    </p:set>
                                    <p:anim calcmode="lin" valueType="num">
                                      <p:cBhvr additive="base">
                                        <p:cTn dur="500"/>
                                        <p:tgtEl>
                                          <p:spTgt spid="301">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568543" y="229447"/>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6600" u="none" cap="none" strike="noStrike">
                <a:solidFill>
                  <a:schemeClr val="dk1"/>
                </a:solidFill>
                <a:latin typeface="Century Gothic"/>
                <a:ea typeface="Century Gothic"/>
                <a:cs typeface="Century Gothic"/>
                <a:sym typeface="Century Gothic"/>
              </a:rPr>
              <a:t>YOUR TURN! - </a:t>
            </a:r>
            <a:r>
              <a:rPr b="1" i="0" lang="en-US" sz="4000" u="none" cap="none" strike="noStrike">
                <a:solidFill>
                  <a:schemeClr val="dk1"/>
                </a:solidFill>
                <a:latin typeface="Century Gothic"/>
                <a:ea typeface="Century Gothic"/>
                <a:cs typeface="Century Gothic"/>
                <a:sym typeface="Century Gothic"/>
              </a:rPr>
              <a:t>GROUP DESIGN</a:t>
            </a:r>
          </a:p>
        </p:txBody>
      </p:sp>
      <p:sp>
        <p:nvSpPr>
          <p:cNvPr id="307" name="Shape 307"/>
          <p:cNvSpPr txBox="1"/>
          <p:nvPr>
            <p:ph idx="1" type="body"/>
          </p:nvPr>
        </p:nvSpPr>
        <p:spPr>
          <a:xfrm>
            <a:off x="415289" y="1825625"/>
            <a:ext cx="10894763" cy="3259559"/>
          </a:xfrm>
          <a:prstGeom prst="rect">
            <a:avLst/>
          </a:prstGeom>
          <a:noFill/>
          <a:ln>
            <a:noFill/>
          </a:ln>
        </p:spPr>
        <p:txBody>
          <a:bodyPr anchorCtr="0" anchor="t" bIns="45700" lIns="91425" rIns="91425" tIns="45700">
            <a:noAutofit/>
          </a:bodyPr>
          <a:lstStyle/>
          <a:p>
            <a:pPr indent="0" lvl="0" marL="533400" marR="0" rtl="0" algn="l">
              <a:lnSpc>
                <a:spcPct val="100000"/>
              </a:lnSpc>
              <a:spcBef>
                <a:spcPts val="0"/>
              </a:spcBef>
              <a:spcAft>
                <a:spcPts val="0"/>
              </a:spcAft>
              <a:buClr>
                <a:schemeClr val="dk1"/>
              </a:buClr>
              <a:buSzPct val="25000"/>
              <a:buFont typeface="Arial"/>
              <a:buNone/>
            </a:pPr>
            <a:r>
              <a:rPr b="1" i="0" lang="en-US" sz="4070" u="none" cap="none" strike="noStrike">
                <a:solidFill>
                  <a:schemeClr val="dk1"/>
                </a:solidFill>
                <a:latin typeface="Century Gothic"/>
                <a:ea typeface="Century Gothic"/>
                <a:cs typeface="Century Gothic"/>
                <a:sym typeface="Century Gothic"/>
              </a:rPr>
              <a:t>REMEMBER…</a:t>
            </a:r>
          </a:p>
          <a:p>
            <a:pPr indent="-381000" lvl="0" marL="914400" marR="0" rtl="0" algn="l">
              <a:lnSpc>
                <a:spcPct val="100000"/>
              </a:lnSpc>
              <a:spcBef>
                <a:spcPts val="0"/>
              </a:spcBef>
              <a:spcAft>
                <a:spcPts val="0"/>
              </a:spcAft>
              <a:buClr>
                <a:schemeClr val="dk1"/>
              </a:buClr>
              <a:buSzPct val="100909"/>
              <a:buFont typeface="Arial"/>
              <a:buChar char="•"/>
            </a:pPr>
            <a:r>
              <a:rPr b="1" i="0" lang="en-US" sz="3330" u="none" cap="none" strike="noStrike">
                <a:solidFill>
                  <a:schemeClr val="dk1"/>
                </a:solidFill>
                <a:latin typeface="Century Gothic"/>
                <a:ea typeface="Century Gothic"/>
                <a:cs typeface="Century Gothic"/>
                <a:sym typeface="Century Gothic"/>
              </a:rPr>
              <a:t>Groups of 2-3</a:t>
            </a:r>
          </a:p>
          <a:p>
            <a:pPr indent="-381000" lvl="0" marL="914400" marR="0" rtl="0" algn="l">
              <a:lnSpc>
                <a:spcPct val="100000"/>
              </a:lnSpc>
              <a:spcBef>
                <a:spcPts val="0"/>
              </a:spcBef>
              <a:spcAft>
                <a:spcPts val="0"/>
              </a:spcAft>
              <a:buClr>
                <a:schemeClr val="dk1"/>
              </a:buClr>
              <a:buSzPct val="100909"/>
              <a:buFont typeface="Arial"/>
              <a:buChar char="•"/>
            </a:pPr>
            <a:r>
              <a:rPr b="1" i="0" lang="en-US" sz="3330" u="none" cap="none" strike="noStrike">
                <a:solidFill>
                  <a:schemeClr val="dk1"/>
                </a:solidFill>
                <a:latin typeface="Century Gothic"/>
                <a:ea typeface="Century Gothic"/>
                <a:cs typeface="Century Gothic"/>
                <a:sym typeface="Century Gothic"/>
              </a:rPr>
              <a:t>Everyone should share ideas/design sketches</a:t>
            </a:r>
          </a:p>
          <a:p>
            <a:pPr indent="-381000" lvl="0" marL="914400" marR="0" rtl="0" algn="l">
              <a:lnSpc>
                <a:spcPct val="100000"/>
              </a:lnSpc>
              <a:spcBef>
                <a:spcPts val="0"/>
              </a:spcBef>
              <a:spcAft>
                <a:spcPts val="0"/>
              </a:spcAft>
              <a:buClr>
                <a:schemeClr val="dk1"/>
              </a:buClr>
              <a:buSzPct val="100909"/>
              <a:buFont typeface="Arial"/>
              <a:buChar char="•"/>
            </a:pPr>
            <a:r>
              <a:rPr b="1" i="0" lang="en-US" sz="3330" u="none" cap="none" strike="noStrike">
                <a:solidFill>
                  <a:schemeClr val="dk1"/>
                </a:solidFill>
                <a:latin typeface="Century Gothic"/>
                <a:ea typeface="Century Gothic"/>
                <a:cs typeface="Century Gothic"/>
                <a:sym typeface="Century Gothic"/>
              </a:rPr>
              <a:t>Group consensus </a:t>
            </a:r>
          </a:p>
          <a:p>
            <a:pPr indent="-381000" lvl="0" marL="914400" marR="0" rtl="0" algn="l">
              <a:lnSpc>
                <a:spcPct val="100000"/>
              </a:lnSpc>
              <a:spcBef>
                <a:spcPts val="0"/>
              </a:spcBef>
              <a:spcAft>
                <a:spcPts val="0"/>
              </a:spcAft>
              <a:buClr>
                <a:schemeClr val="dk1"/>
              </a:buClr>
              <a:buSzPct val="100909"/>
              <a:buFont typeface="Arial"/>
              <a:buChar char="•"/>
            </a:pPr>
            <a:r>
              <a:rPr b="1" i="0" lang="en-US" sz="3330" u="none" cap="none" strike="noStrike">
                <a:solidFill>
                  <a:schemeClr val="dk1"/>
                </a:solidFill>
                <a:latin typeface="Century Gothic"/>
                <a:ea typeface="Century Gothic"/>
                <a:cs typeface="Century Gothic"/>
                <a:sym typeface="Century Gothic"/>
              </a:rPr>
              <a:t>Each person should sketches group design in individual notebook</a:t>
            </a:r>
          </a:p>
          <a:p>
            <a:pPr indent="-228600" lvl="0" marL="228600" marR="0" rtl="0" algn="l">
              <a:lnSpc>
                <a:spcPct val="100000"/>
              </a:lnSpc>
              <a:spcBef>
                <a:spcPts val="1000"/>
              </a:spcBef>
              <a:buClr>
                <a:schemeClr val="dk1"/>
              </a:buClr>
              <a:buSzPct val="97368"/>
              <a:buFont typeface="Arial"/>
              <a:buNone/>
            </a:pPr>
            <a:r>
              <a:t/>
            </a:r>
            <a:endParaRPr b="0" i="0" sz="1850" u="none" cap="none" strike="noStrike">
              <a:solidFill>
                <a:schemeClr val="dk1"/>
              </a:solidFill>
              <a:latin typeface="Questrial"/>
              <a:ea typeface="Questrial"/>
              <a:cs typeface="Questrial"/>
              <a:sym typeface="Questrial"/>
            </a:endParaRPr>
          </a:p>
        </p:txBody>
      </p:sp>
      <p:sp>
        <p:nvSpPr>
          <p:cNvPr id="308" name="Shape 308"/>
          <p:cNvSpPr txBox="1"/>
          <p:nvPr/>
        </p:nvSpPr>
        <p:spPr>
          <a:xfrm>
            <a:off x="1782148" y="5271796"/>
            <a:ext cx="7688424" cy="1231106"/>
          </a:xfrm>
          <a:prstGeom prst="rect">
            <a:avLst/>
          </a:prstGeom>
          <a:solidFill>
            <a:srgbClr val="FFFF00"/>
          </a:solidFill>
          <a:ln cap="flat" cmpd="sng" w="57150">
            <a:solidFill>
              <a:schemeClr val="dk1"/>
            </a:solidFill>
            <a:prstDash val="dashDot"/>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1" i="0" lang="en-US" sz="6000" u="sng" cap="none" strike="noStrike">
                <a:solidFill>
                  <a:schemeClr val="dk1"/>
                </a:solidFill>
                <a:latin typeface="Century Gothic"/>
                <a:ea typeface="Century Gothic"/>
                <a:cs typeface="Century Gothic"/>
                <a:sym typeface="Century Gothic"/>
              </a:rPr>
              <a:t>You have </a:t>
            </a:r>
            <a:r>
              <a:rPr b="1" lang="en-US" sz="6000" u="sng">
                <a:solidFill>
                  <a:schemeClr val="dk1"/>
                </a:solidFill>
                <a:latin typeface="Century Gothic"/>
                <a:ea typeface="Century Gothic"/>
                <a:cs typeface="Century Gothic"/>
                <a:sym typeface="Century Gothic"/>
              </a:rPr>
              <a:t>7</a:t>
            </a:r>
            <a:r>
              <a:rPr b="1" i="0" lang="en-US" sz="6000" u="sng" cap="none" strike="noStrike">
                <a:solidFill>
                  <a:schemeClr val="dk1"/>
                </a:solidFill>
                <a:latin typeface="Century Gothic"/>
                <a:ea typeface="Century Gothic"/>
                <a:cs typeface="Century Gothic"/>
                <a:sym typeface="Century Gothic"/>
              </a:rPr>
              <a:t> minutes!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 calcmode="lin" valueType="num">
                                      <p:cBhvr additive="base">
                                        <p:cTn dur="500"/>
                                        <p:tgtEl>
                                          <p:spTgt spid="3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 calcmode="lin" valueType="num">
                                      <p:cBhvr additive="base">
                                        <p:cTn dur="500"/>
                                        <p:tgtEl>
                                          <p:spTgt spid="30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anim calcmode="lin" valueType="num">
                                      <p:cBhvr additive="base">
                                        <p:cTn dur="500"/>
                                        <p:tgtEl>
                                          <p:spTgt spid="30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anim calcmode="lin" valueType="num">
                                      <p:cBhvr additive="base">
                                        <p:cTn dur="500"/>
                                        <p:tgtEl>
                                          <p:spTgt spid="30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4" st="4"/>
                                            </p:txEl>
                                          </p:spTgt>
                                        </p:tgtEl>
                                        <p:attrNameLst>
                                          <p:attrName>style.visibility</p:attrName>
                                        </p:attrNameLst>
                                      </p:cBhvr>
                                      <p:to>
                                        <p:strVal val="visible"/>
                                      </p:to>
                                    </p:set>
                                    <p:anim calcmode="lin" valueType="num">
                                      <p:cBhvr additive="base">
                                        <p:cTn dur="500"/>
                                        <p:tgtEl>
                                          <p:spTgt spid="30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5" st="5"/>
                                            </p:txEl>
                                          </p:spTgt>
                                        </p:tgtEl>
                                        <p:attrNameLst>
                                          <p:attrName>style.visibility</p:attrName>
                                        </p:attrNameLst>
                                      </p:cBhvr>
                                      <p:to>
                                        <p:strVal val="visible"/>
                                      </p:to>
                                    </p:set>
                                    <p:anim calcmode="lin" valueType="num">
                                      <p:cBhvr additive="base">
                                        <p:cTn dur="500"/>
                                        <p:tgtEl>
                                          <p:spTgt spid="30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913149" y="81307"/>
            <a:ext cx="10364451" cy="844523"/>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1" i="0" lang="en-US" sz="4800" u="none" cap="none" strike="noStrike">
                <a:solidFill>
                  <a:schemeClr val="dk1"/>
                </a:solidFill>
                <a:latin typeface="Questrial"/>
                <a:ea typeface="Questrial"/>
                <a:cs typeface="Questrial"/>
                <a:sym typeface="Questrial"/>
              </a:rPr>
              <a:t>Problem Solving – Escalator Problem</a:t>
            </a:r>
          </a:p>
        </p:txBody>
      </p:sp>
      <p:sp>
        <p:nvSpPr>
          <p:cNvPr descr="http://this-video-recommends.info/on/taking-action (((Get This Amazing Book On Taking Action!)))  Two people are stuck on the escalator. Who is going to rescue them? This video shows how people can solve most of their problems by simply taking action and not letting others do the work for them.  ----------------------------------------------------------------------------------------- I do not own any of this motivational video, I am simply promoting the creators! Getting the word out about them by helping spread the amazing message of the video.  All material in this video are intellectual properties of its respected owners, corporations and entities. This video is 100% non-profitable and is solely for entertainment purposes only. I do not claim ownership whatsoever. If the producer or if anyone has a problem with this video, please let me know first and i will delete the video immediately, thank you.  &quot;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quot;.  http://youtu.be/VrSUe_m19FY" id="180" name="Shape 180" title="Stuck On An Escalator - Take Action">
            <a:hlinkClick r:id="rId3"/>
          </p:cNvPr>
          <p:cNvSpPr/>
          <p:nvPr/>
        </p:nvSpPr>
        <p:spPr>
          <a:xfrm>
            <a:off x="2159125" y="925821"/>
            <a:ext cx="7596224" cy="5697174"/>
          </a:xfrm>
          <a:prstGeom prst="rect">
            <a:avLst/>
          </a:prstGeom>
          <a:blipFill>
            <a:blip r:embed="rId4">
              <a:alphaModFix/>
            </a:blip>
            <a:stretch>
              <a:fillRect/>
            </a:stretch>
          </a:blipFill>
          <a:ln>
            <a:noFill/>
          </a:ln>
        </p:spPr>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pic>
        <p:nvPicPr>
          <p:cNvPr id="314" name="Shape 314"/>
          <p:cNvPicPr preferRelativeResize="0"/>
          <p:nvPr/>
        </p:nvPicPr>
        <p:blipFill rotWithShape="1">
          <a:blip r:embed="rId3">
            <a:alphaModFix/>
          </a:blip>
          <a:srcRect b="0" l="0" r="0" t="0"/>
          <a:stretch/>
        </p:blipFill>
        <p:spPr>
          <a:xfrm>
            <a:off x="2157375" y="1220550"/>
            <a:ext cx="7877400" cy="5570400"/>
          </a:xfrm>
          <a:prstGeom prst="rect">
            <a:avLst/>
          </a:prstGeom>
          <a:noFill/>
          <a:ln>
            <a:noFill/>
          </a:ln>
          <a:effectLst>
            <a:outerShdw blurRad="190500" rotWithShape="0" algn="tl">
              <a:srgbClr val="000000">
                <a:alpha val="69800"/>
              </a:srgbClr>
            </a:outerShdw>
          </a:effectLst>
        </p:spPr>
      </p:pic>
      <p:sp>
        <p:nvSpPr>
          <p:cNvPr id="315" name="Shape 315"/>
          <p:cNvSpPr txBox="1"/>
          <p:nvPr>
            <p:ph type="title"/>
          </p:nvPr>
        </p:nvSpPr>
        <p:spPr>
          <a:xfrm>
            <a:off x="534150" y="176675"/>
            <a:ext cx="11123700" cy="876600"/>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sp>
        <p:nvSpPr>
          <p:cNvPr id="316" name="Shape 316"/>
          <p:cNvSpPr/>
          <p:nvPr/>
        </p:nvSpPr>
        <p:spPr>
          <a:xfrm>
            <a:off x="6342075" y="4718800"/>
            <a:ext cx="3586198"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1000"/>
                                        <p:tgtEl>
                                          <p:spTgt spid="3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428250" y="-5390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BUILD/CREATE - TEST</a:t>
            </a:r>
          </a:p>
        </p:txBody>
      </p:sp>
      <p:sp>
        <p:nvSpPr>
          <p:cNvPr id="322" name="Shape 322"/>
          <p:cNvSpPr txBox="1"/>
          <p:nvPr>
            <p:ph idx="1" type="body"/>
          </p:nvPr>
        </p:nvSpPr>
        <p:spPr>
          <a:xfrm>
            <a:off x="428250" y="1222975"/>
            <a:ext cx="11299500" cy="54195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t/>
            </a:r>
            <a:endParaRPr b="1" i="0" sz="28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rPr b="1" i="0" lang="en-US" sz="2800" u="none" cap="none" strike="noStrike">
                <a:solidFill>
                  <a:schemeClr val="dk1"/>
                </a:solidFill>
                <a:latin typeface="Questrial"/>
                <a:ea typeface="Questrial"/>
                <a:cs typeface="Questrial"/>
                <a:sym typeface="Questrial"/>
              </a:rPr>
              <a:t>TIME: </a:t>
            </a:r>
            <a:r>
              <a:rPr b="0" i="0" lang="en-US" sz="2800" u="none" cap="none" strike="noStrike">
                <a:solidFill>
                  <a:schemeClr val="dk1"/>
                </a:solidFill>
                <a:latin typeface="Questrial"/>
                <a:ea typeface="Questrial"/>
                <a:cs typeface="Questrial"/>
                <a:sym typeface="Questrial"/>
              </a:rPr>
              <a:t>30 minutes (varies by task)</a:t>
            </a:r>
          </a:p>
          <a:p>
            <a:pPr indent="0" lvl="0" marL="0" marR="0" rtl="0" algn="l">
              <a:lnSpc>
                <a:spcPct val="120000"/>
              </a:lnSpc>
              <a:spcBef>
                <a:spcPts val="0"/>
              </a:spcBef>
              <a:spcAft>
                <a:spcPts val="0"/>
              </a:spcAft>
              <a:buClr>
                <a:schemeClr val="dk1"/>
              </a:buClr>
              <a:buSzPct val="25000"/>
              <a:buFont typeface="Arial"/>
              <a:buNone/>
            </a:pPr>
            <a:r>
              <a:t/>
            </a:r>
            <a:endParaRPr b="1" i="0" sz="28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rPr b="1" i="0" lang="en-US" sz="2800" u="none" cap="none" strike="noStrike">
                <a:solidFill>
                  <a:schemeClr val="dk1"/>
                </a:solidFill>
                <a:latin typeface="Questrial"/>
                <a:ea typeface="Questrial"/>
                <a:cs typeface="Questrial"/>
                <a:sym typeface="Questrial"/>
              </a:rPr>
              <a:t>TEAM BUILD &amp; TEST:</a:t>
            </a:r>
          </a:p>
          <a:p>
            <a:pPr indent="-381000" lvl="0" marL="914400" marR="0" rtl="0" algn="l">
              <a:lnSpc>
                <a:spcPct val="120000"/>
              </a:lnSpc>
              <a:spcBef>
                <a:spcPts val="0"/>
              </a:spcBef>
              <a:spcAft>
                <a:spcPts val="0"/>
              </a:spcAft>
              <a:buClr>
                <a:schemeClr val="dk1"/>
              </a:buClr>
              <a:buSzPct val="100000"/>
              <a:buFont typeface="Arial"/>
              <a:buChar char="•"/>
            </a:pPr>
            <a:r>
              <a:rPr b="0" i="0" lang="en-US" sz="2800" u="none" cap="none" strike="noStrike">
                <a:solidFill>
                  <a:schemeClr val="dk1"/>
                </a:solidFill>
                <a:latin typeface="Questrial"/>
                <a:ea typeface="Questrial"/>
                <a:cs typeface="Questrial"/>
                <a:sym typeface="Questrial"/>
              </a:rPr>
              <a:t>Complete group designs before receiving materials. (Should build design as drawn)</a:t>
            </a:r>
          </a:p>
          <a:p>
            <a:pPr indent="-381000" lvl="0" marL="914400" marR="0" rtl="0" algn="l">
              <a:lnSpc>
                <a:spcPct val="120000"/>
              </a:lnSpc>
              <a:spcBef>
                <a:spcPts val="0"/>
              </a:spcBef>
              <a:spcAft>
                <a:spcPts val="0"/>
              </a:spcAft>
              <a:buClr>
                <a:schemeClr val="dk1"/>
              </a:buClr>
              <a:buSzPct val="100000"/>
              <a:buFont typeface="Arial"/>
              <a:buChar char="•"/>
            </a:pPr>
            <a:r>
              <a:rPr b="0" i="0" lang="en-US" sz="2800" u="none" cap="none" strike="noStrike">
                <a:solidFill>
                  <a:schemeClr val="dk1"/>
                </a:solidFill>
                <a:latin typeface="Questrial"/>
                <a:ea typeface="Questrial"/>
                <a:cs typeface="Questrial"/>
                <a:sym typeface="Questrial"/>
              </a:rPr>
              <a:t>Record any changes/adjustments as problems/ideas arise. (Depending on design task)</a:t>
            </a:r>
          </a:p>
          <a:p>
            <a:pPr indent="-381000" lvl="0" marL="914400" marR="0" rtl="0" algn="l">
              <a:lnSpc>
                <a:spcPct val="120000"/>
              </a:lnSpc>
              <a:spcBef>
                <a:spcPts val="0"/>
              </a:spcBef>
              <a:spcAft>
                <a:spcPts val="0"/>
              </a:spcAft>
              <a:buClr>
                <a:schemeClr val="dk1"/>
              </a:buClr>
              <a:buSzPct val="100000"/>
              <a:buFont typeface="Arial"/>
              <a:buChar char="•"/>
            </a:pPr>
            <a:r>
              <a:rPr b="0" i="0" lang="en-US" sz="2800" u="none" cap="none" strike="noStrike">
                <a:solidFill>
                  <a:schemeClr val="dk1"/>
                </a:solidFill>
                <a:latin typeface="Questrial"/>
                <a:ea typeface="Questrial"/>
                <a:cs typeface="Questrial"/>
                <a:sym typeface="Questrial"/>
              </a:rPr>
              <a:t>Depending on task - students test along the way or altogether as initial designs are completed</a:t>
            </a:r>
          </a:p>
          <a:p>
            <a:pPr indent="0" lvl="0" marL="0" marR="0" rtl="0" algn="l">
              <a:lnSpc>
                <a:spcPct val="120000"/>
              </a:lnSpc>
              <a:spcBef>
                <a:spcPts val="0"/>
              </a:spcBef>
              <a:buClr>
                <a:schemeClr val="dk1"/>
              </a:buClr>
              <a:buSzPct val="25000"/>
              <a:buFont typeface="Arial"/>
              <a:buNone/>
            </a:pPr>
            <a:r>
              <a:t/>
            </a:r>
            <a:endParaRPr b="1" i="0" sz="2400" u="none" cap="none" strike="noStrike">
              <a:solidFill>
                <a:schemeClr val="dk1"/>
              </a:solidFill>
              <a:latin typeface="Questrial"/>
              <a:ea typeface="Questrial"/>
              <a:cs typeface="Questrial"/>
              <a:sym typeface="Questrial"/>
            </a:endParaRPr>
          </a:p>
        </p:txBody>
      </p:sp>
      <p:pic>
        <p:nvPicPr>
          <p:cNvPr id="323" name="Shape 323"/>
          <p:cNvPicPr preferRelativeResize="0"/>
          <p:nvPr/>
        </p:nvPicPr>
        <p:blipFill>
          <a:blip r:embed="rId3">
            <a:alphaModFix/>
          </a:blip>
          <a:stretch>
            <a:fillRect/>
          </a:stretch>
        </p:blipFill>
        <p:spPr>
          <a:xfrm>
            <a:off x="8626599" y="188150"/>
            <a:ext cx="3189075" cy="3189075"/>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 calcmode="lin" valueType="num">
                                      <p:cBhvr additive="base">
                                        <p:cTn dur="500"/>
                                        <p:tgtEl>
                                          <p:spTgt spid="32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 calcmode="lin" valueType="num">
                                      <p:cBhvr additive="base">
                                        <p:cTn dur="500"/>
                                        <p:tgtEl>
                                          <p:spTgt spid="32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 calcmode="lin" valueType="num">
                                      <p:cBhvr additive="base">
                                        <p:cTn dur="500"/>
                                        <p:tgtEl>
                                          <p:spTgt spid="32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 calcmode="lin" valueType="num">
                                      <p:cBhvr additive="base">
                                        <p:cTn dur="500"/>
                                        <p:tgtEl>
                                          <p:spTgt spid="32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anim calcmode="lin" valueType="num">
                                      <p:cBhvr additive="base">
                                        <p:cTn dur="500"/>
                                        <p:tgtEl>
                                          <p:spTgt spid="32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anim calcmode="lin" valueType="num">
                                      <p:cBhvr additive="base">
                                        <p:cTn dur="500"/>
                                        <p:tgtEl>
                                          <p:spTgt spid="32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6" st="6"/>
                                            </p:txEl>
                                          </p:spTgt>
                                        </p:tgtEl>
                                        <p:attrNameLst>
                                          <p:attrName>style.visibility</p:attrName>
                                        </p:attrNameLst>
                                      </p:cBhvr>
                                      <p:to>
                                        <p:strVal val="visible"/>
                                      </p:to>
                                    </p:set>
                                    <p:anim calcmode="lin" valueType="num">
                                      <p:cBhvr additive="base">
                                        <p:cTn dur="500"/>
                                        <p:tgtEl>
                                          <p:spTgt spid="32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7" st="7"/>
                                            </p:txEl>
                                          </p:spTgt>
                                        </p:tgtEl>
                                        <p:attrNameLst>
                                          <p:attrName>style.visibility</p:attrName>
                                        </p:attrNameLst>
                                      </p:cBhvr>
                                      <p:to>
                                        <p:strVal val="visible"/>
                                      </p:to>
                                    </p:set>
                                    <p:anim calcmode="lin" valueType="num">
                                      <p:cBhvr additive="base">
                                        <p:cTn dur="500"/>
                                        <p:tgtEl>
                                          <p:spTgt spid="32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925204" y="92289"/>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6600" u="none" cap="none" strike="noStrike">
                <a:solidFill>
                  <a:schemeClr val="dk1"/>
                </a:solidFill>
                <a:latin typeface="Century Gothic"/>
                <a:ea typeface="Century Gothic"/>
                <a:cs typeface="Century Gothic"/>
                <a:sym typeface="Century Gothic"/>
              </a:rPr>
              <a:t>YOUR TURN! - </a:t>
            </a:r>
            <a:r>
              <a:rPr b="1" i="0" lang="en-US" sz="4000" u="none" cap="none" strike="noStrike">
                <a:solidFill>
                  <a:schemeClr val="dk1"/>
                </a:solidFill>
                <a:latin typeface="Century Gothic"/>
                <a:ea typeface="Century Gothic"/>
                <a:cs typeface="Century Gothic"/>
                <a:sym typeface="Century Gothic"/>
              </a:rPr>
              <a:t>GROUP BUILD/TEST!</a:t>
            </a:r>
          </a:p>
        </p:txBody>
      </p:sp>
      <p:sp>
        <p:nvSpPr>
          <p:cNvPr id="329" name="Shape 329"/>
          <p:cNvSpPr txBox="1"/>
          <p:nvPr>
            <p:ph idx="1" type="body"/>
          </p:nvPr>
        </p:nvSpPr>
        <p:spPr>
          <a:xfrm>
            <a:off x="594360" y="1543050"/>
            <a:ext cx="11138603" cy="3010290"/>
          </a:xfrm>
          <a:prstGeom prst="rect">
            <a:avLst/>
          </a:prstGeom>
          <a:noFill/>
          <a:ln>
            <a:noFill/>
          </a:ln>
        </p:spPr>
        <p:txBody>
          <a:bodyPr anchorCtr="0" anchor="t" bIns="45700" lIns="91425" rIns="91425" tIns="45700">
            <a:noAutofit/>
          </a:bodyPr>
          <a:lstStyle/>
          <a:p>
            <a:pPr indent="0" lvl="0" marL="533400" marR="0" rtl="0" algn="l">
              <a:lnSpc>
                <a:spcPct val="100000"/>
              </a:lnSpc>
              <a:spcBef>
                <a:spcPts val="0"/>
              </a:spcBef>
              <a:spcAft>
                <a:spcPts val="0"/>
              </a:spcAft>
              <a:buClr>
                <a:schemeClr val="dk1"/>
              </a:buClr>
              <a:buSzPct val="25000"/>
              <a:buFont typeface="Arial"/>
              <a:buNone/>
            </a:pPr>
            <a:r>
              <a:rPr b="1" i="0" lang="en-US" sz="3409" u="none" cap="none" strike="noStrike">
                <a:solidFill>
                  <a:schemeClr val="dk1"/>
                </a:solidFill>
                <a:latin typeface="Century Gothic"/>
                <a:ea typeface="Century Gothic"/>
                <a:cs typeface="Century Gothic"/>
                <a:sym typeface="Century Gothic"/>
              </a:rPr>
              <a:t>REMEMBER…</a:t>
            </a:r>
          </a:p>
          <a:p>
            <a:pPr indent="-381000" lvl="0" marL="914400" marR="0" rtl="0" algn="l">
              <a:lnSpc>
                <a:spcPct val="100000"/>
              </a:lnSpc>
              <a:spcBef>
                <a:spcPts val="0"/>
              </a:spcBef>
              <a:spcAft>
                <a:spcPts val="0"/>
              </a:spcAft>
              <a:buClr>
                <a:schemeClr val="dk1"/>
              </a:buClr>
              <a:buSzPct val="101551"/>
              <a:buFont typeface="Arial"/>
              <a:buChar char="•"/>
            </a:pPr>
            <a:r>
              <a:rPr b="1" i="0" lang="en-US" sz="2945" u="none" cap="none" strike="noStrike">
                <a:solidFill>
                  <a:schemeClr val="dk1"/>
                </a:solidFill>
                <a:latin typeface="Century Gothic"/>
                <a:ea typeface="Century Gothic"/>
                <a:cs typeface="Century Gothic"/>
                <a:sym typeface="Century Gothic"/>
              </a:rPr>
              <a:t>Try to stick to your group design!</a:t>
            </a:r>
          </a:p>
          <a:p>
            <a:pPr indent="-381000" lvl="0" marL="914400" marR="0" rtl="0" algn="l">
              <a:lnSpc>
                <a:spcPct val="100000"/>
              </a:lnSpc>
              <a:spcBef>
                <a:spcPts val="0"/>
              </a:spcBef>
              <a:spcAft>
                <a:spcPts val="0"/>
              </a:spcAft>
              <a:buClr>
                <a:schemeClr val="dk1"/>
              </a:buClr>
              <a:buSzPct val="101551"/>
              <a:buFont typeface="Arial"/>
              <a:buChar char="•"/>
            </a:pPr>
            <a:r>
              <a:rPr b="1" i="0" lang="en-US" sz="2945" u="none" cap="none" strike="noStrike">
                <a:solidFill>
                  <a:schemeClr val="dk1"/>
                </a:solidFill>
                <a:latin typeface="Century Gothic"/>
                <a:ea typeface="Century Gothic"/>
                <a:cs typeface="Century Gothic"/>
                <a:sym typeface="Century Gothic"/>
              </a:rPr>
              <a:t>If you adjust record it on your design sketch!</a:t>
            </a:r>
          </a:p>
          <a:p>
            <a:pPr indent="-381000" lvl="0" marL="914400" marR="0" rtl="0" algn="l">
              <a:lnSpc>
                <a:spcPct val="100000"/>
              </a:lnSpc>
              <a:spcBef>
                <a:spcPts val="0"/>
              </a:spcBef>
              <a:spcAft>
                <a:spcPts val="0"/>
              </a:spcAft>
              <a:buClr>
                <a:schemeClr val="dk1"/>
              </a:buClr>
              <a:buSzPct val="101551"/>
              <a:buFont typeface="Arial"/>
              <a:buChar char="•"/>
            </a:pPr>
            <a:r>
              <a:rPr b="1" i="0" lang="en-US" sz="2945" u="none" cap="none" strike="noStrike">
                <a:solidFill>
                  <a:schemeClr val="dk1"/>
                </a:solidFill>
                <a:latin typeface="Century Gothic"/>
                <a:ea typeface="Century Gothic"/>
                <a:cs typeface="Century Gothic"/>
                <a:sym typeface="Century Gothic"/>
              </a:rPr>
              <a:t>Test you design and see if it meets the criteria!</a:t>
            </a:r>
          </a:p>
          <a:p>
            <a:pPr indent="-381000" lvl="0" marL="914400" marR="0" rtl="0" algn="l">
              <a:lnSpc>
                <a:spcPct val="100000"/>
              </a:lnSpc>
              <a:spcBef>
                <a:spcPts val="0"/>
              </a:spcBef>
              <a:spcAft>
                <a:spcPts val="0"/>
              </a:spcAft>
              <a:buClr>
                <a:schemeClr val="dk1"/>
              </a:buClr>
              <a:buSzPct val="101551"/>
              <a:buFont typeface="Arial"/>
              <a:buChar char="•"/>
            </a:pPr>
            <a:r>
              <a:rPr b="1" i="0" lang="en-US" sz="2945" u="none" cap="none" strike="noStrike">
                <a:solidFill>
                  <a:schemeClr val="dk1"/>
                </a:solidFill>
                <a:latin typeface="Century Gothic"/>
                <a:ea typeface="Century Gothic"/>
                <a:cs typeface="Century Gothic"/>
                <a:sym typeface="Century Gothic"/>
              </a:rPr>
              <a:t>Record results on data chart. </a:t>
            </a:r>
          </a:p>
          <a:p>
            <a:pPr indent="-381000" lvl="0" marL="914400" marR="0" rtl="0" algn="l">
              <a:lnSpc>
                <a:spcPct val="100000"/>
              </a:lnSpc>
              <a:spcBef>
                <a:spcPts val="0"/>
              </a:spcBef>
              <a:spcAft>
                <a:spcPts val="0"/>
              </a:spcAft>
              <a:buClr>
                <a:schemeClr val="dk1"/>
              </a:buClr>
              <a:buSzPct val="101551"/>
              <a:buFont typeface="Arial"/>
              <a:buChar char="•"/>
            </a:pPr>
            <a:r>
              <a:rPr b="1" i="0" lang="en-US" sz="2945" u="none" cap="none" strike="noStrike">
                <a:solidFill>
                  <a:schemeClr val="dk1"/>
                </a:solidFill>
                <a:latin typeface="Century Gothic"/>
                <a:ea typeface="Century Gothic"/>
                <a:cs typeface="Century Gothic"/>
                <a:sym typeface="Century Gothic"/>
              </a:rPr>
              <a:t>Was your team successful?</a:t>
            </a:r>
          </a:p>
          <a:p>
            <a:pPr indent="0" lvl="0" marL="533400" marR="0" rtl="0" algn="l">
              <a:lnSpc>
                <a:spcPct val="100000"/>
              </a:lnSpc>
              <a:spcBef>
                <a:spcPts val="0"/>
              </a:spcBef>
              <a:spcAft>
                <a:spcPts val="0"/>
              </a:spcAft>
              <a:buClr>
                <a:schemeClr val="dk1"/>
              </a:buClr>
              <a:buSzPct val="25000"/>
              <a:buFont typeface="Arial"/>
              <a:buNone/>
            </a:pPr>
            <a:r>
              <a:t/>
            </a:r>
            <a:endParaRPr b="1" i="0" sz="3409" u="none" cap="none" strike="noStrike">
              <a:solidFill>
                <a:schemeClr val="dk1"/>
              </a:solidFill>
              <a:latin typeface="Century Gothic"/>
              <a:ea typeface="Century Gothic"/>
              <a:cs typeface="Century Gothic"/>
              <a:sym typeface="Century Gothic"/>
            </a:endParaRPr>
          </a:p>
          <a:p>
            <a:pPr indent="-228600" lvl="0" marL="228600" marR="0" rtl="0" algn="l">
              <a:lnSpc>
                <a:spcPct val="100000"/>
              </a:lnSpc>
              <a:spcBef>
                <a:spcPts val="1000"/>
              </a:spcBef>
              <a:buClr>
                <a:schemeClr val="dk1"/>
              </a:buClr>
              <a:buSzPct val="96875"/>
              <a:buFont typeface="Arial"/>
              <a:buNone/>
            </a:pPr>
            <a:r>
              <a:t/>
            </a:r>
            <a:endParaRPr b="0" i="0" sz="1550" u="none" cap="none" strike="noStrike">
              <a:solidFill>
                <a:schemeClr val="dk1"/>
              </a:solidFill>
              <a:latin typeface="Questrial"/>
              <a:ea typeface="Questrial"/>
              <a:cs typeface="Questrial"/>
              <a:sym typeface="Questrial"/>
            </a:endParaRPr>
          </a:p>
        </p:txBody>
      </p:sp>
      <p:sp>
        <p:nvSpPr>
          <p:cNvPr id="330" name="Shape 330"/>
          <p:cNvSpPr txBox="1"/>
          <p:nvPr/>
        </p:nvSpPr>
        <p:spPr>
          <a:xfrm>
            <a:off x="1992628" y="5050639"/>
            <a:ext cx="8229600" cy="1231106"/>
          </a:xfrm>
          <a:prstGeom prst="rect">
            <a:avLst/>
          </a:prstGeom>
          <a:solidFill>
            <a:srgbClr val="FFFF00"/>
          </a:solidFill>
          <a:ln cap="flat" cmpd="sng" w="57150">
            <a:solidFill>
              <a:schemeClr val="dk1"/>
            </a:solidFill>
            <a:prstDash val="dashDot"/>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1" i="0" lang="en-US" sz="6000" u="sng" cap="none" strike="noStrike">
                <a:solidFill>
                  <a:schemeClr val="dk1"/>
                </a:solidFill>
                <a:latin typeface="Century Gothic"/>
                <a:ea typeface="Century Gothic"/>
                <a:cs typeface="Century Gothic"/>
                <a:sym typeface="Century Gothic"/>
              </a:rPr>
              <a:t>You have 15 minutes!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 calcmode="lin" valueType="num">
                                      <p:cBhvr additive="base">
                                        <p:cTn dur="500"/>
                                        <p:tgtEl>
                                          <p:spTgt spid="32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 calcmode="lin" valueType="num">
                                      <p:cBhvr additive="base">
                                        <p:cTn dur="500"/>
                                        <p:tgtEl>
                                          <p:spTgt spid="32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 calcmode="lin" valueType="num">
                                      <p:cBhvr additive="base">
                                        <p:cTn dur="500"/>
                                        <p:tgtEl>
                                          <p:spTgt spid="32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anim calcmode="lin" valueType="num">
                                      <p:cBhvr additive="base">
                                        <p:cTn dur="500"/>
                                        <p:tgtEl>
                                          <p:spTgt spid="32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4" st="4"/>
                                            </p:txEl>
                                          </p:spTgt>
                                        </p:tgtEl>
                                        <p:attrNameLst>
                                          <p:attrName>style.visibility</p:attrName>
                                        </p:attrNameLst>
                                      </p:cBhvr>
                                      <p:to>
                                        <p:strVal val="visible"/>
                                      </p:to>
                                    </p:set>
                                    <p:anim calcmode="lin" valueType="num">
                                      <p:cBhvr additive="base">
                                        <p:cTn dur="500"/>
                                        <p:tgtEl>
                                          <p:spTgt spid="32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5" st="5"/>
                                            </p:txEl>
                                          </p:spTgt>
                                        </p:tgtEl>
                                        <p:attrNameLst>
                                          <p:attrName>style.visibility</p:attrName>
                                        </p:attrNameLst>
                                      </p:cBhvr>
                                      <p:to>
                                        <p:strVal val="visible"/>
                                      </p:to>
                                    </p:set>
                                    <p:anim calcmode="lin" valueType="num">
                                      <p:cBhvr additive="base">
                                        <p:cTn dur="500"/>
                                        <p:tgtEl>
                                          <p:spTgt spid="32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6" st="6"/>
                                            </p:txEl>
                                          </p:spTgt>
                                        </p:tgtEl>
                                        <p:attrNameLst>
                                          <p:attrName>style.visibility</p:attrName>
                                        </p:attrNameLst>
                                      </p:cBhvr>
                                      <p:to>
                                        <p:strVal val="visible"/>
                                      </p:to>
                                    </p:set>
                                    <p:anim calcmode="lin" valueType="num">
                                      <p:cBhvr additive="base">
                                        <p:cTn dur="500"/>
                                        <p:tgtEl>
                                          <p:spTgt spid="32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7" st="7"/>
                                            </p:txEl>
                                          </p:spTgt>
                                        </p:tgtEl>
                                        <p:attrNameLst>
                                          <p:attrName>style.visibility</p:attrName>
                                        </p:attrNameLst>
                                      </p:cBhvr>
                                      <p:to>
                                        <p:strVal val="visible"/>
                                      </p:to>
                                    </p:set>
                                    <p:anim calcmode="lin" valueType="num">
                                      <p:cBhvr additive="base">
                                        <p:cTn dur="500"/>
                                        <p:tgtEl>
                                          <p:spTgt spid="32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760075" y="272625"/>
            <a:ext cx="10938000" cy="876600"/>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337" name="Shape 337"/>
          <p:cNvPicPr preferRelativeResize="0"/>
          <p:nvPr/>
        </p:nvPicPr>
        <p:blipFill rotWithShape="1">
          <a:blip r:embed="rId3">
            <a:alphaModFix/>
          </a:blip>
          <a:srcRect b="0" l="0" r="0" t="0"/>
          <a:stretch/>
        </p:blipFill>
        <p:spPr>
          <a:xfrm>
            <a:off x="2157375" y="1220550"/>
            <a:ext cx="7877250" cy="5570299"/>
          </a:xfrm>
          <a:prstGeom prst="rect">
            <a:avLst/>
          </a:prstGeom>
          <a:noFill/>
          <a:ln>
            <a:noFill/>
          </a:ln>
          <a:effectLst>
            <a:outerShdw blurRad="190500" rotWithShape="0" algn="tl">
              <a:srgbClr val="000000">
                <a:alpha val="69803"/>
              </a:srgbClr>
            </a:outerShdw>
          </a:effectLst>
        </p:spPr>
      </p:pic>
      <p:sp>
        <p:nvSpPr>
          <p:cNvPr id="338" name="Shape 338"/>
          <p:cNvSpPr/>
          <p:nvPr/>
        </p:nvSpPr>
        <p:spPr>
          <a:xfrm>
            <a:off x="2157375" y="4706225"/>
            <a:ext cx="3857398"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1000"/>
                                        <p:tgtEl>
                                          <p:spTgt spid="3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277250"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COMMUNICATE RESULTS</a:t>
            </a:r>
          </a:p>
        </p:txBody>
      </p:sp>
      <p:sp>
        <p:nvSpPr>
          <p:cNvPr id="344" name="Shape 344"/>
          <p:cNvSpPr txBox="1"/>
          <p:nvPr>
            <p:ph idx="1" type="body"/>
          </p:nvPr>
        </p:nvSpPr>
        <p:spPr>
          <a:xfrm>
            <a:off x="403200" y="1204375"/>
            <a:ext cx="11385600" cy="52125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t/>
            </a:r>
            <a:endParaRPr b="1" i="0" sz="14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rPr b="1" i="0" lang="en-US" sz="2800" u="none" cap="none" strike="noStrike">
                <a:solidFill>
                  <a:schemeClr val="dk1"/>
                </a:solidFill>
                <a:latin typeface="Questrial"/>
                <a:ea typeface="Questrial"/>
                <a:cs typeface="Questrial"/>
                <a:sym typeface="Questrial"/>
              </a:rPr>
              <a:t>TIME:  </a:t>
            </a:r>
            <a:r>
              <a:rPr b="0" i="0" lang="en-US" sz="2800" u="none" cap="none" strike="noStrike">
                <a:solidFill>
                  <a:schemeClr val="dk1"/>
                </a:solidFill>
                <a:latin typeface="Questrial"/>
                <a:ea typeface="Questrial"/>
                <a:cs typeface="Questrial"/>
                <a:sym typeface="Questrial"/>
              </a:rPr>
              <a:t>Throughout design process- (depending on task)</a:t>
            </a:r>
          </a:p>
          <a:p>
            <a:pPr indent="0" lvl="0" marL="0" marR="0" rtl="0" algn="l">
              <a:lnSpc>
                <a:spcPct val="120000"/>
              </a:lnSpc>
              <a:spcBef>
                <a:spcPts val="0"/>
              </a:spcBef>
              <a:spcAft>
                <a:spcPts val="0"/>
              </a:spcAft>
              <a:buClr>
                <a:schemeClr val="dk1"/>
              </a:buClr>
              <a:buSzPct val="25000"/>
              <a:buFont typeface="Arial"/>
              <a:buNone/>
            </a:pPr>
            <a:r>
              <a:t/>
            </a:r>
            <a:endParaRPr b="1" i="0" sz="28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rPr b="1" i="0" lang="en-US" sz="2800" u="none" cap="none" strike="noStrike">
                <a:solidFill>
                  <a:schemeClr val="dk1"/>
                </a:solidFill>
                <a:latin typeface="Questrial"/>
                <a:ea typeface="Questrial"/>
                <a:cs typeface="Questrial"/>
                <a:sym typeface="Questrial"/>
              </a:rPr>
              <a:t>DATA AND OBSERVATIONS - </a:t>
            </a:r>
          </a:p>
          <a:p>
            <a:pPr indent="-406400" lvl="0" marL="914400" marR="0" rtl="0" algn="l">
              <a:lnSpc>
                <a:spcPct val="120000"/>
              </a:lnSpc>
              <a:spcBef>
                <a:spcPts val="0"/>
              </a:spcBef>
              <a:spcAft>
                <a:spcPts val="0"/>
              </a:spcAft>
              <a:buClr>
                <a:schemeClr val="dk1"/>
              </a:buClr>
              <a:buSzPct val="100000"/>
              <a:buFont typeface="Arial"/>
              <a:buChar char="•"/>
            </a:pPr>
            <a:r>
              <a:rPr b="0" i="0" lang="en-US" sz="2800" u="none" cap="none" strike="noStrike">
                <a:solidFill>
                  <a:schemeClr val="dk1"/>
                </a:solidFill>
                <a:latin typeface="Questrial"/>
                <a:ea typeface="Questrial"/>
                <a:cs typeface="Questrial"/>
                <a:sym typeface="Questrial"/>
              </a:rPr>
              <a:t>Document/discuss with group</a:t>
            </a:r>
          </a:p>
          <a:p>
            <a:pPr indent="-406400" lvl="0" marL="914400" marR="0" rtl="0" algn="l">
              <a:lnSpc>
                <a:spcPct val="120000"/>
              </a:lnSpc>
              <a:spcBef>
                <a:spcPts val="0"/>
              </a:spcBef>
              <a:spcAft>
                <a:spcPts val="0"/>
              </a:spcAft>
              <a:buClr>
                <a:schemeClr val="dk1"/>
              </a:buClr>
              <a:buSzPct val="100000"/>
              <a:buFont typeface="Arial"/>
              <a:buChar char="•"/>
            </a:pPr>
            <a:r>
              <a:rPr b="0" i="0" lang="en-US" sz="2800" u="none" cap="none" strike="noStrike">
                <a:solidFill>
                  <a:schemeClr val="dk1"/>
                </a:solidFill>
                <a:latin typeface="Questrial"/>
                <a:ea typeface="Questrial"/>
                <a:cs typeface="Questrial"/>
                <a:sym typeface="Questrial"/>
              </a:rPr>
              <a:t>Can include data tables, test summaries, etc.</a:t>
            </a:r>
          </a:p>
          <a:p>
            <a:pPr indent="0" lvl="0" marL="0" marR="0" rtl="0" algn="l">
              <a:lnSpc>
                <a:spcPct val="120000"/>
              </a:lnSpc>
              <a:spcBef>
                <a:spcPts val="0"/>
              </a:spcBef>
              <a:spcAft>
                <a:spcPts val="0"/>
              </a:spcAft>
              <a:buClr>
                <a:schemeClr val="dk1"/>
              </a:buClr>
              <a:buSzPct val="25000"/>
              <a:buFont typeface="Arial"/>
              <a:buNone/>
            </a:pPr>
            <a:r>
              <a:t/>
            </a:r>
            <a:endParaRPr b="1" sz="2800"/>
          </a:p>
          <a:p>
            <a:pPr indent="0" lvl="0" marL="0" marR="0" rtl="0" algn="l">
              <a:lnSpc>
                <a:spcPct val="120000"/>
              </a:lnSpc>
              <a:spcBef>
                <a:spcPts val="0"/>
              </a:spcBef>
              <a:spcAft>
                <a:spcPts val="0"/>
              </a:spcAft>
              <a:buClr>
                <a:schemeClr val="dk1"/>
              </a:buClr>
              <a:buSzPct val="25000"/>
              <a:buFont typeface="Arial"/>
              <a:buNone/>
            </a:pPr>
            <a:r>
              <a:rPr b="1" i="0" lang="en-US" sz="2800" u="none" cap="none" strike="noStrike">
                <a:solidFill>
                  <a:schemeClr val="dk1"/>
                </a:solidFill>
                <a:latin typeface="Questrial"/>
                <a:ea typeface="Questrial"/>
                <a:cs typeface="Questrial"/>
                <a:sym typeface="Questrial"/>
              </a:rPr>
              <a:t>STRENGTHS/WEAKNESSES -</a:t>
            </a:r>
          </a:p>
          <a:p>
            <a:pPr indent="-254000" lvl="1" marL="685800" marR="0" rtl="0" algn="l">
              <a:lnSpc>
                <a:spcPct val="120000"/>
              </a:lnSpc>
              <a:spcBef>
                <a:spcPts val="0"/>
              </a:spcBef>
              <a:spcAft>
                <a:spcPts val="0"/>
              </a:spcAft>
              <a:buClr>
                <a:schemeClr val="dk1"/>
              </a:buClr>
              <a:buSzPct val="100000"/>
              <a:buFont typeface="Arial"/>
              <a:buChar char="•"/>
            </a:pPr>
            <a:r>
              <a:rPr b="0" i="0" lang="en-US" sz="2800" u="none" cap="none" strike="noStrike">
                <a:solidFill>
                  <a:schemeClr val="dk1"/>
                </a:solidFill>
                <a:latin typeface="Questrial"/>
                <a:ea typeface="Questrial"/>
                <a:cs typeface="Questrial"/>
                <a:sym typeface="Questrial"/>
              </a:rPr>
              <a:t>Focus on utilizing weakness to inform redesign</a:t>
            </a:r>
          </a:p>
          <a:p>
            <a:pPr indent="-254000" lvl="1" marL="685800" marR="0" rtl="0" algn="l">
              <a:lnSpc>
                <a:spcPct val="120000"/>
              </a:lnSpc>
              <a:spcBef>
                <a:spcPts val="0"/>
              </a:spcBef>
              <a:buClr>
                <a:schemeClr val="dk1"/>
              </a:buClr>
              <a:buSzPct val="100000"/>
              <a:buFont typeface="Arial"/>
              <a:buChar char="•"/>
            </a:pPr>
            <a:r>
              <a:rPr b="0" i="0" lang="en-US" sz="2800" u="none" cap="none" strike="noStrike">
                <a:solidFill>
                  <a:schemeClr val="dk1"/>
                </a:solidFill>
                <a:latin typeface="Questrial"/>
                <a:ea typeface="Questrial"/>
                <a:cs typeface="Questrial"/>
                <a:sym typeface="Questrial"/>
              </a:rPr>
              <a:t>Come together as class, making connections to experiences of others - using content specific vocabulary</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anim calcmode="lin" valueType="num">
                                      <p:cBhvr additive="base">
                                        <p:cTn dur="500"/>
                                        <p:tgtEl>
                                          <p:spTgt spid="34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anim calcmode="lin" valueType="num">
                                      <p:cBhvr additive="base">
                                        <p:cTn dur="500"/>
                                        <p:tgtEl>
                                          <p:spTgt spid="34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2" st="2"/>
                                            </p:txEl>
                                          </p:spTgt>
                                        </p:tgtEl>
                                        <p:attrNameLst>
                                          <p:attrName>style.visibility</p:attrName>
                                        </p:attrNameLst>
                                      </p:cBhvr>
                                      <p:to>
                                        <p:strVal val="visible"/>
                                      </p:to>
                                    </p:set>
                                    <p:anim calcmode="lin" valueType="num">
                                      <p:cBhvr additive="base">
                                        <p:cTn dur="500"/>
                                        <p:tgtEl>
                                          <p:spTgt spid="34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3" st="3"/>
                                            </p:txEl>
                                          </p:spTgt>
                                        </p:tgtEl>
                                        <p:attrNameLst>
                                          <p:attrName>style.visibility</p:attrName>
                                        </p:attrNameLst>
                                      </p:cBhvr>
                                      <p:to>
                                        <p:strVal val="visible"/>
                                      </p:to>
                                    </p:set>
                                    <p:anim calcmode="lin" valueType="num">
                                      <p:cBhvr additive="base">
                                        <p:cTn dur="500"/>
                                        <p:tgtEl>
                                          <p:spTgt spid="34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4" st="4"/>
                                            </p:txEl>
                                          </p:spTgt>
                                        </p:tgtEl>
                                        <p:attrNameLst>
                                          <p:attrName>style.visibility</p:attrName>
                                        </p:attrNameLst>
                                      </p:cBhvr>
                                      <p:to>
                                        <p:strVal val="visible"/>
                                      </p:to>
                                    </p:set>
                                    <p:anim calcmode="lin" valueType="num">
                                      <p:cBhvr additive="base">
                                        <p:cTn dur="500"/>
                                        <p:tgtEl>
                                          <p:spTgt spid="34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5" st="5"/>
                                            </p:txEl>
                                          </p:spTgt>
                                        </p:tgtEl>
                                        <p:attrNameLst>
                                          <p:attrName>style.visibility</p:attrName>
                                        </p:attrNameLst>
                                      </p:cBhvr>
                                      <p:to>
                                        <p:strVal val="visible"/>
                                      </p:to>
                                    </p:set>
                                    <p:anim calcmode="lin" valueType="num">
                                      <p:cBhvr additive="base">
                                        <p:cTn dur="500"/>
                                        <p:tgtEl>
                                          <p:spTgt spid="34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6" st="6"/>
                                            </p:txEl>
                                          </p:spTgt>
                                        </p:tgtEl>
                                        <p:attrNameLst>
                                          <p:attrName>style.visibility</p:attrName>
                                        </p:attrNameLst>
                                      </p:cBhvr>
                                      <p:to>
                                        <p:strVal val="visible"/>
                                      </p:to>
                                    </p:set>
                                    <p:anim calcmode="lin" valueType="num">
                                      <p:cBhvr additive="base">
                                        <p:cTn dur="500"/>
                                        <p:tgtEl>
                                          <p:spTgt spid="34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7" st="7"/>
                                            </p:txEl>
                                          </p:spTgt>
                                        </p:tgtEl>
                                        <p:attrNameLst>
                                          <p:attrName>style.visibility</p:attrName>
                                        </p:attrNameLst>
                                      </p:cBhvr>
                                      <p:to>
                                        <p:strVal val="visible"/>
                                      </p:to>
                                    </p:set>
                                    <p:anim calcmode="lin" valueType="num">
                                      <p:cBhvr additive="base">
                                        <p:cTn dur="500"/>
                                        <p:tgtEl>
                                          <p:spTgt spid="34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8" st="8"/>
                                            </p:txEl>
                                          </p:spTgt>
                                        </p:tgtEl>
                                        <p:attrNameLst>
                                          <p:attrName>style.visibility</p:attrName>
                                        </p:attrNameLst>
                                      </p:cBhvr>
                                      <p:to>
                                        <p:strVal val="visible"/>
                                      </p:to>
                                    </p:set>
                                    <p:anim calcmode="lin" valueType="num">
                                      <p:cBhvr additive="base">
                                        <p:cTn dur="500"/>
                                        <p:tgtEl>
                                          <p:spTgt spid="34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xEl>
                                              <p:pRg end="9" st="9"/>
                                            </p:txEl>
                                          </p:spTgt>
                                        </p:tgtEl>
                                        <p:attrNameLst>
                                          <p:attrName>style.visibility</p:attrName>
                                        </p:attrNameLst>
                                      </p:cBhvr>
                                      <p:to>
                                        <p:strVal val="visible"/>
                                      </p:to>
                                    </p:set>
                                    <p:anim calcmode="lin" valueType="num">
                                      <p:cBhvr additive="base">
                                        <p:cTn dur="500"/>
                                        <p:tgtEl>
                                          <p:spTgt spid="34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graphicFrame>
        <p:nvGraphicFramePr>
          <p:cNvPr id="350" name="Shape 350"/>
          <p:cNvGraphicFramePr/>
          <p:nvPr/>
        </p:nvGraphicFramePr>
        <p:xfrm>
          <a:off x="431775" y="177462"/>
          <a:ext cx="3000000" cy="3000000"/>
        </p:xfrm>
        <a:graphic>
          <a:graphicData uri="http://schemas.openxmlformats.org/drawingml/2006/table">
            <a:tbl>
              <a:tblPr>
                <a:noFill/>
                <a:tableStyleId>{9E3062E0-3A50-45ED-8398-FC4F567BDD55}</a:tableStyleId>
              </a:tblPr>
              <a:tblGrid>
                <a:gridCol w="1483375"/>
                <a:gridCol w="2824725"/>
                <a:gridCol w="2505875"/>
                <a:gridCol w="2239025"/>
                <a:gridCol w="2374200"/>
              </a:tblGrid>
              <a:tr h="542925">
                <a:tc gridSpan="5">
                  <a:txBody>
                    <a:bodyPr>
                      <a:noAutofit/>
                    </a:bodyPr>
                    <a:lstStyle/>
                    <a:p>
                      <a:pPr lvl="0" rtl="0" algn="ctr">
                        <a:spcBef>
                          <a:spcPts val="0"/>
                        </a:spcBef>
                        <a:buNone/>
                      </a:pPr>
                      <a:r>
                        <a:rPr b="1" lang="en-US" sz="3000">
                          <a:latin typeface="Oxygen"/>
                          <a:ea typeface="Oxygen"/>
                          <a:cs typeface="Oxygen"/>
                          <a:sym typeface="Oxygen"/>
                        </a:rPr>
                        <a:t>Lifeguard Chair Testing</a:t>
                      </a:r>
                    </a:p>
                  </a:txBody>
                  <a:tcPr marT="63500" marB="63500" marR="63500" marL="63500">
                    <a:solidFill>
                      <a:srgbClr val="FFFFFF"/>
                    </a:solidFill>
                  </a:tcPr>
                </a:tc>
                <a:tc hMerge="1"/>
                <a:tc hMerge="1"/>
                <a:tc hMerge="1"/>
                <a:tc hMerge="1"/>
              </a:tr>
              <a:tr h="530900">
                <a:tc>
                  <a:txBody>
                    <a:bodyPr>
                      <a:noAutofit/>
                    </a:bodyPr>
                    <a:lstStyle/>
                    <a:p>
                      <a:pPr lvl="0" rtl="0" algn="ctr">
                        <a:spcBef>
                          <a:spcPts val="0"/>
                        </a:spcBef>
                        <a:buNone/>
                      </a:pPr>
                      <a:r>
                        <a:rPr lang="en-US">
                          <a:latin typeface="Oxygen"/>
                          <a:ea typeface="Oxygen"/>
                          <a:cs typeface="Oxygen"/>
                          <a:sym typeface="Oxygen"/>
                        </a:rPr>
                        <a:t>Group</a:t>
                      </a:r>
                    </a:p>
                  </a:txBody>
                  <a:tcPr marT="63500" marB="63500" marR="63500" marL="63500">
                    <a:solidFill>
                      <a:srgbClr val="FFFFFF"/>
                    </a:solidFill>
                  </a:tcPr>
                </a:tc>
                <a:tc>
                  <a:txBody>
                    <a:bodyPr>
                      <a:noAutofit/>
                    </a:bodyPr>
                    <a:lstStyle/>
                    <a:p>
                      <a:pPr lvl="0" rtl="0" algn="ctr">
                        <a:spcBef>
                          <a:spcPts val="0"/>
                        </a:spcBef>
                        <a:buNone/>
                      </a:pPr>
                      <a:r>
                        <a:rPr lang="en-US">
                          <a:latin typeface="Oxygen"/>
                          <a:ea typeface="Oxygen"/>
                          <a:cs typeface="Oxygen"/>
                          <a:sym typeface="Oxygen"/>
                        </a:rPr>
                        <a:t>Number of Cards Used</a:t>
                      </a:r>
                    </a:p>
                  </a:txBody>
                  <a:tcPr marT="63500" marB="63500" marR="63500" marL="63500">
                    <a:solidFill>
                      <a:srgbClr val="FFFFFF"/>
                    </a:solidFill>
                  </a:tcPr>
                </a:tc>
                <a:tc>
                  <a:txBody>
                    <a:bodyPr>
                      <a:noAutofit/>
                    </a:bodyPr>
                    <a:lstStyle/>
                    <a:p>
                      <a:pPr lvl="0" rtl="0" algn="ctr">
                        <a:spcBef>
                          <a:spcPts val="0"/>
                        </a:spcBef>
                        <a:buNone/>
                      </a:pPr>
                      <a:r>
                        <a:rPr lang="en-US">
                          <a:latin typeface="Oxygen"/>
                          <a:ea typeface="Oxygen"/>
                          <a:cs typeface="Oxygen"/>
                          <a:sym typeface="Oxygen"/>
                        </a:rPr>
                        <a:t>Seat Height (cm)</a:t>
                      </a:r>
                    </a:p>
                  </a:txBody>
                  <a:tcPr marT="63500" marB="63500" marR="63500" marL="63500">
                    <a:solidFill>
                      <a:srgbClr val="FFFFFF"/>
                    </a:solidFill>
                  </a:tcPr>
                </a:tc>
                <a:tc>
                  <a:txBody>
                    <a:bodyPr>
                      <a:noAutofit/>
                    </a:bodyPr>
                    <a:lstStyle/>
                    <a:p>
                      <a:pPr lvl="0" rtl="0" algn="ctr">
                        <a:spcBef>
                          <a:spcPts val="0"/>
                        </a:spcBef>
                        <a:buNone/>
                      </a:pPr>
                      <a:r>
                        <a:rPr lang="en-US">
                          <a:latin typeface="Oxygen"/>
                          <a:ea typeface="Oxygen"/>
                          <a:cs typeface="Oxygen"/>
                          <a:sym typeface="Oxygen"/>
                        </a:rPr>
                        <a:t>Time (s)</a:t>
                      </a:r>
                    </a:p>
                  </a:txBody>
                  <a:tcPr marT="63500" marB="63500" marR="63500" marL="63500">
                    <a:solidFill>
                      <a:srgbClr val="FFFFFF"/>
                    </a:solidFill>
                  </a:tcPr>
                </a:tc>
                <a:tc>
                  <a:txBody>
                    <a:bodyPr>
                      <a:noAutofit/>
                    </a:bodyPr>
                    <a:lstStyle/>
                    <a:p>
                      <a:pPr lvl="0" rtl="0" algn="ctr">
                        <a:spcBef>
                          <a:spcPts val="0"/>
                        </a:spcBef>
                        <a:buNone/>
                      </a:pPr>
                      <a:r>
                        <a:rPr lang="en-US">
                          <a:latin typeface="Oxygen"/>
                          <a:ea typeface="Oxygen"/>
                          <a:cs typeface="Oxygen"/>
                          <a:sym typeface="Oxygen"/>
                        </a:rPr>
                        <a:t>Met Criteria?</a:t>
                      </a:r>
                    </a:p>
                  </a:txBody>
                  <a:tcPr marT="63500" marB="63500" marR="63500" marL="63500">
                    <a:solidFill>
                      <a:srgbClr val="FFFFFF"/>
                    </a:solidFill>
                  </a:tcPr>
                </a:tc>
              </a:tr>
              <a:tr h="542925">
                <a:tc>
                  <a:txBody>
                    <a:bodyPr>
                      <a:noAutofit/>
                    </a:bodyPr>
                    <a:lstStyle/>
                    <a:p>
                      <a:pPr lvl="0" rtl="0" algn="ctr">
                        <a:spcBef>
                          <a:spcPts val="0"/>
                        </a:spcBef>
                        <a:buNone/>
                      </a:pPr>
                      <a:r>
                        <a:rPr lang="en-US" sz="1800"/>
                        <a:t>1</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2</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3</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4</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5</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6</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7</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8</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9</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r h="542925">
                <a:tc>
                  <a:txBody>
                    <a:bodyPr>
                      <a:noAutofit/>
                    </a:bodyPr>
                    <a:lstStyle/>
                    <a:p>
                      <a:pPr lvl="0" rtl="0" algn="ctr">
                        <a:spcBef>
                          <a:spcPts val="0"/>
                        </a:spcBef>
                        <a:buNone/>
                      </a:pPr>
                      <a:r>
                        <a:rPr lang="en-US" sz="1800"/>
                        <a:t>10</a:t>
                      </a:r>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c>
                  <a:txBody>
                    <a:bodyPr>
                      <a:noAutofit/>
                    </a:bodyPr>
                    <a:lstStyle/>
                    <a:p>
                      <a:pPr lvl="0" rtl="0">
                        <a:spcBef>
                          <a:spcPts val="0"/>
                        </a:spcBef>
                        <a:buNone/>
                      </a:pPr>
                      <a:r>
                        <a:t/>
                      </a:r>
                      <a:endParaRPr sz="1800"/>
                    </a:p>
                  </a:txBody>
                  <a:tcPr marT="63500" marB="63500" marR="63500" marL="63500">
                    <a:solidFill>
                      <a:srgbClr val="FFFFFF"/>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1109574" y="217250"/>
            <a:ext cx="10761900" cy="876600"/>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357" name="Shape 357"/>
          <p:cNvPicPr preferRelativeResize="0"/>
          <p:nvPr/>
        </p:nvPicPr>
        <p:blipFill rotWithShape="1">
          <a:blip r:embed="rId3">
            <a:alphaModFix/>
          </a:blip>
          <a:srcRect b="0" l="0" r="0" t="0"/>
          <a:stretch/>
        </p:blipFill>
        <p:spPr>
          <a:xfrm>
            <a:off x="2157375" y="1220550"/>
            <a:ext cx="7877250" cy="5570299"/>
          </a:xfrm>
          <a:prstGeom prst="rect">
            <a:avLst/>
          </a:prstGeom>
          <a:noFill/>
          <a:ln>
            <a:noFill/>
          </a:ln>
          <a:effectLst>
            <a:outerShdw blurRad="190500" rotWithShape="0" algn="tl">
              <a:srgbClr val="000000">
                <a:alpha val="69803"/>
              </a:srgbClr>
            </a:outerShdw>
          </a:effectLst>
        </p:spPr>
      </p:pic>
      <p:sp>
        <p:nvSpPr>
          <p:cNvPr id="358" name="Shape 358"/>
          <p:cNvSpPr/>
          <p:nvPr/>
        </p:nvSpPr>
        <p:spPr>
          <a:xfrm>
            <a:off x="2157375" y="2655125"/>
            <a:ext cx="3138600"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1000"/>
                                        <p:tgtEl>
                                          <p:spTgt spid="35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428250"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IMPROVE AND REDESIGN</a:t>
            </a:r>
          </a:p>
        </p:txBody>
      </p:sp>
      <p:sp>
        <p:nvSpPr>
          <p:cNvPr id="364" name="Shape 364"/>
          <p:cNvSpPr txBox="1"/>
          <p:nvPr>
            <p:ph idx="1" type="body"/>
          </p:nvPr>
        </p:nvSpPr>
        <p:spPr>
          <a:xfrm>
            <a:off x="169325" y="893375"/>
            <a:ext cx="11326500" cy="57807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None/>
            </a:pPr>
            <a:r>
              <a:t/>
            </a:r>
            <a:endParaRPr b="1" i="0" sz="1400" u="none" cap="none" strike="noStrike">
              <a:solidFill>
                <a:schemeClr val="dk1"/>
              </a:solidFill>
              <a:latin typeface="Questrial"/>
              <a:ea typeface="Questrial"/>
              <a:cs typeface="Questrial"/>
              <a:sym typeface="Questrial"/>
            </a:endParaRPr>
          </a:p>
          <a:p>
            <a:pPr indent="0" lvl="0" marL="0" marR="0" rtl="0" algn="l">
              <a:lnSpc>
                <a:spcPct val="120000"/>
              </a:lnSpc>
              <a:spcBef>
                <a:spcPts val="0"/>
              </a:spcBef>
              <a:spcAft>
                <a:spcPts val="0"/>
              </a:spcAft>
              <a:buClr>
                <a:schemeClr val="dk1"/>
              </a:buClr>
              <a:buSzPct val="25000"/>
              <a:buFont typeface="Arial"/>
              <a:buNone/>
            </a:pPr>
            <a:r>
              <a:rPr b="1" i="0" lang="en-US" sz="2400" u="none" cap="none" strike="noStrike">
                <a:solidFill>
                  <a:schemeClr val="dk1"/>
                </a:solidFill>
                <a:latin typeface="Questrial"/>
                <a:ea typeface="Questrial"/>
                <a:cs typeface="Questrial"/>
                <a:sym typeface="Questrial"/>
              </a:rPr>
              <a:t>TIME: </a:t>
            </a:r>
            <a:r>
              <a:rPr b="0" i="0" lang="en-US" sz="2400" u="none" cap="none" strike="noStrike">
                <a:solidFill>
                  <a:schemeClr val="dk1"/>
                </a:solidFill>
                <a:latin typeface="Questrial"/>
                <a:ea typeface="Questrial"/>
                <a:cs typeface="Questrial"/>
                <a:sym typeface="Questrial"/>
              </a:rPr>
              <a:t> Varies depending on task and time constraints - unlimited in nature</a:t>
            </a:r>
          </a:p>
          <a:p>
            <a:pPr indent="-381000" lvl="0" marL="914400" marR="0" rtl="0" algn="l">
              <a:lnSpc>
                <a:spcPct val="12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Individual and/or group redesign</a:t>
            </a:r>
          </a:p>
          <a:p>
            <a:pPr indent="-381000" lvl="0" marL="914400" marR="0" rtl="0" algn="l">
              <a:lnSpc>
                <a:spcPct val="120000"/>
              </a:lnSpc>
              <a:spcBef>
                <a:spcPts val="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Group rebuild and testing</a:t>
            </a:r>
          </a:p>
          <a:p>
            <a:pPr indent="0" lvl="0" marL="0" marR="0" rtl="0" algn="l">
              <a:lnSpc>
                <a:spcPct val="120000"/>
              </a:lnSpc>
              <a:spcBef>
                <a:spcPts val="1000"/>
              </a:spcBef>
              <a:spcAft>
                <a:spcPts val="0"/>
              </a:spcAft>
              <a:buClr>
                <a:srgbClr val="000000"/>
              </a:buClr>
              <a:buSzPct val="25000"/>
              <a:buFont typeface="Arial"/>
              <a:buNone/>
            </a:pPr>
            <a:r>
              <a:rPr b="1" i="0" lang="en-US" sz="2400" u="none" cap="none" strike="noStrike">
                <a:solidFill>
                  <a:srgbClr val="000000"/>
                </a:solidFill>
                <a:latin typeface="Questrial"/>
                <a:ea typeface="Questrial"/>
                <a:cs typeface="Questrial"/>
                <a:sym typeface="Questrial"/>
              </a:rPr>
              <a:t>REDESIGN</a:t>
            </a:r>
          </a:p>
          <a:p>
            <a:pPr indent="-381000" lvl="0" marL="9144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Questrial"/>
                <a:ea typeface="Questrial"/>
                <a:cs typeface="Questrial"/>
                <a:sym typeface="Questrial"/>
              </a:rPr>
              <a:t>Teams conference and re-sketch their team design with improvements.</a:t>
            </a:r>
          </a:p>
          <a:p>
            <a:pPr indent="0" lvl="0" marL="0" marR="0" rtl="0" algn="l">
              <a:lnSpc>
                <a:spcPct val="100000"/>
              </a:lnSpc>
              <a:spcBef>
                <a:spcPts val="0"/>
              </a:spcBef>
              <a:spcAft>
                <a:spcPts val="0"/>
              </a:spcAft>
              <a:buNone/>
            </a:pPr>
            <a:r>
              <a:rPr lang="en-US" sz="2400">
                <a:solidFill>
                  <a:srgbClr val="000000"/>
                </a:solidFill>
              </a:rPr>
              <a:t>			-In what ways could you improve your design?</a:t>
            </a:r>
          </a:p>
          <a:p>
            <a:pPr indent="0" lvl="0" marL="0" marR="0" rtl="0" algn="l">
              <a:lnSpc>
                <a:spcPct val="100000"/>
              </a:lnSpc>
              <a:spcBef>
                <a:spcPts val="0"/>
              </a:spcBef>
              <a:spcAft>
                <a:spcPts val="0"/>
              </a:spcAft>
              <a:buNone/>
            </a:pPr>
            <a:r>
              <a:rPr lang="en-US" sz="2400">
                <a:solidFill>
                  <a:srgbClr val="000000"/>
                </a:solidFill>
              </a:rPr>
              <a:t>			-What is one feature you could re-design?</a:t>
            </a:r>
          </a:p>
          <a:p>
            <a:pPr indent="0" lvl="0" marL="0" marR="0" rtl="0" algn="l">
              <a:lnSpc>
                <a:spcPct val="100000"/>
              </a:lnSpc>
              <a:spcBef>
                <a:spcPts val="0"/>
              </a:spcBef>
              <a:spcAft>
                <a:spcPts val="0"/>
              </a:spcAft>
              <a:buNone/>
            </a:pPr>
            <a:r>
              <a:rPr lang="en-US" sz="2400">
                <a:solidFill>
                  <a:srgbClr val="000000"/>
                </a:solidFill>
              </a:rPr>
              <a:t>			-To what extent could your redesign improve your results?</a:t>
            </a:r>
          </a:p>
          <a:p>
            <a:pPr indent="-381000" lvl="0" marL="9144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Questrial"/>
                <a:ea typeface="Questrial"/>
                <a:cs typeface="Questrial"/>
                <a:sym typeface="Questrial"/>
              </a:rPr>
              <a:t>Even successful teams can make improvements</a:t>
            </a:r>
          </a:p>
        </p:txBody>
      </p:sp>
      <p:sp>
        <p:nvSpPr>
          <p:cNvPr id="365" name="Shape 365"/>
          <p:cNvSpPr txBox="1"/>
          <p:nvPr/>
        </p:nvSpPr>
        <p:spPr>
          <a:xfrm>
            <a:off x="320400" y="4724450"/>
            <a:ext cx="8852400" cy="3303300"/>
          </a:xfrm>
          <a:prstGeom prst="rect">
            <a:avLst/>
          </a:prstGeom>
          <a:noFill/>
          <a:ln>
            <a:noFill/>
          </a:ln>
        </p:spPr>
        <p:txBody>
          <a:bodyPr anchorCtr="0" anchor="t" bIns="109700" lIns="109700" rIns="109700" tIns="109700">
            <a:noAutofit/>
          </a:bodyPr>
          <a:lstStyle/>
          <a:p>
            <a:pPr indent="0" lvl="0" marL="0" marR="0" rtl="0" algn="l">
              <a:lnSpc>
                <a:spcPct val="120000"/>
              </a:lnSpc>
              <a:spcBef>
                <a:spcPts val="0"/>
              </a:spcBef>
              <a:spcAft>
                <a:spcPts val="0"/>
              </a:spcAft>
              <a:buClr>
                <a:srgbClr val="000000"/>
              </a:buClr>
              <a:buSzPct val="25000"/>
              <a:buFont typeface="Questrial"/>
              <a:buNone/>
            </a:pPr>
            <a:r>
              <a:rPr b="1" i="0" lang="en-US" sz="2400" u="none" cap="none" strike="noStrike">
                <a:solidFill>
                  <a:srgbClr val="000000"/>
                </a:solidFill>
                <a:latin typeface="Questrial"/>
                <a:ea typeface="Questrial"/>
                <a:cs typeface="Questrial"/>
                <a:sym typeface="Questrial"/>
              </a:rPr>
              <a:t>REFLECTION</a:t>
            </a:r>
          </a:p>
          <a:p>
            <a:pPr indent="-381000" lvl="0" marL="9144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Questrial"/>
                <a:ea typeface="Questrial"/>
                <a:cs typeface="Questrial"/>
                <a:sym typeface="Questrial"/>
              </a:rPr>
              <a:t>Note improvements</a:t>
            </a:r>
          </a:p>
          <a:p>
            <a:pPr indent="-381000" lvl="0" marL="9144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Questrial"/>
                <a:ea typeface="Questrial"/>
                <a:cs typeface="Questrial"/>
                <a:sym typeface="Questrial"/>
              </a:rPr>
              <a:t>Strengths/weaknesses</a:t>
            </a:r>
          </a:p>
          <a:p>
            <a:pPr indent="-381000" lvl="0" marL="9144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Questrial"/>
                <a:ea typeface="Questrial"/>
                <a:cs typeface="Questrial"/>
                <a:sym typeface="Questrial"/>
              </a:rPr>
              <a:t>Additional redesign</a:t>
            </a:r>
          </a:p>
          <a:p>
            <a:pPr indent="-381000" lvl="0" marL="9144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Questrial"/>
                <a:ea typeface="Questrial"/>
                <a:cs typeface="Questrial"/>
                <a:sym typeface="Questrial"/>
              </a:rPr>
              <a:t>Reflection on whole experience</a:t>
            </a:r>
          </a:p>
        </p:txBody>
      </p:sp>
      <p:pic>
        <p:nvPicPr>
          <p:cNvPr id="366" name="Shape 366"/>
          <p:cNvPicPr preferRelativeResize="0"/>
          <p:nvPr/>
        </p:nvPicPr>
        <p:blipFill>
          <a:blip r:embed="rId3">
            <a:alphaModFix/>
          </a:blip>
          <a:stretch>
            <a:fillRect/>
          </a:stretch>
        </p:blipFill>
        <p:spPr>
          <a:xfrm>
            <a:off x="9473250" y="4089400"/>
            <a:ext cx="2718749" cy="271874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 calcmode="lin" valueType="num">
                                      <p:cBhvr additive="base">
                                        <p:cTn dur="500"/>
                                        <p:tgtEl>
                                          <p:spTgt spid="3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 calcmode="lin" valueType="num">
                                      <p:cBhvr additive="base">
                                        <p:cTn dur="500"/>
                                        <p:tgtEl>
                                          <p:spTgt spid="36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 calcmode="lin" valueType="num">
                                      <p:cBhvr additive="base">
                                        <p:cTn dur="500"/>
                                        <p:tgtEl>
                                          <p:spTgt spid="36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 calcmode="lin" valueType="num">
                                      <p:cBhvr additive="base">
                                        <p:cTn dur="500"/>
                                        <p:tgtEl>
                                          <p:spTgt spid="36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4" st="4"/>
                                            </p:txEl>
                                          </p:spTgt>
                                        </p:tgtEl>
                                        <p:attrNameLst>
                                          <p:attrName>style.visibility</p:attrName>
                                        </p:attrNameLst>
                                      </p:cBhvr>
                                      <p:to>
                                        <p:strVal val="visible"/>
                                      </p:to>
                                    </p:set>
                                    <p:anim calcmode="lin" valueType="num">
                                      <p:cBhvr additive="base">
                                        <p:cTn dur="500"/>
                                        <p:tgtEl>
                                          <p:spTgt spid="36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5" st="5"/>
                                            </p:txEl>
                                          </p:spTgt>
                                        </p:tgtEl>
                                        <p:attrNameLst>
                                          <p:attrName>style.visibility</p:attrName>
                                        </p:attrNameLst>
                                      </p:cBhvr>
                                      <p:to>
                                        <p:strVal val="visible"/>
                                      </p:to>
                                    </p:set>
                                    <p:anim calcmode="lin" valueType="num">
                                      <p:cBhvr additive="base">
                                        <p:cTn dur="500"/>
                                        <p:tgtEl>
                                          <p:spTgt spid="36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6" st="6"/>
                                            </p:txEl>
                                          </p:spTgt>
                                        </p:tgtEl>
                                        <p:attrNameLst>
                                          <p:attrName>style.visibility</p:attrName>
                                        </p:attrNameLst>
                                      </p:cBhvr>
                                      <p:to>
                                        <p:strVal val="visible"/>
                                      </p:to>
                                    </p:set>
                                    <p:anim calcmode="lin" valueType="num">
                                      <p:cBhvr additive="base">
                                        <p:cTn dur="500"/>
                                        <p:tgtEl>
                                          <p:spTgt spid="36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7" st="7"/>
                                            </p:txEl>
                                          </p:spTgt>
                                        </p:tgtEl>
                                        <p:attrNameLst>
                                          <p:attrName>style.visibility</p:attrName>
                                        </p:attrNameLst>
                                      </p:cBhvr>
                                      <p:to>
                                        <p:strVal val="visible"/>
                                      </p:to>
                                    </p:set>
                                    <p:anim calcmode="lin" valueType="num">
                                      <p:cBhvr additive="base">
                                        <p:cTn dur="500"/>
                                        <p:tgtEl>
                                          <p:spTgt spid="36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8" st="8"/>
                                            </p:txEl>
                                          </p:spTgt>
                                        </p:tgtEl>
                                        <p:attrNameLst>
                                          <p:attrName>style.visibility</p:attrName>
                                        </p:attrNameLst>
                                      </p:cBhvr>
                                      <p:to>
                                        <p:strVal val="visible"/>
                                      </p:to>
                                    </p:set>
                                    <p:anim calcmode="lin" valueType="num">
                                      <p:cBhvr additive="base">
                                        <p:cTn dur="500"/>
                                        <p:tgtEl>
                                          <p:spTgt spid="36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9" st="9"/>
                                            </p:txEl>
                                          </p:spTgt>
                                        </p:tgtEl>
                                        <p:attrNameLst>
                                          <p:attrName>style.visibility</p:attrName>
                                        </p:attrNameLst>
                                      </p:cBhvr>
                                      <p:to>
                                        <p:strVal val="visible"/>
                                      </p:to>
                                    </p:set>
                                    <p:anim calcmode="lin" valueType="num">
                                      <p:cBhvr additive="base">
                                        <p:cTn dur="500"/>
                                        <p:tgtEl>
                                          <p:spTgt spid="36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anim calcmode="lin" valueType="num">
                                      <p:cBhvr additive="base">
                                        <p:cTn dur="500"/>
                                        <p:tgtEl>
                                          <p:spTgt spid="36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5">
                                            <p:txEl>
                                              <p:pRg end="1" st="1"/>
                                            </p:txEl>
                                          </p:spTgt>
                                        </p:tgtEl>
                                        <p:attrNameLst>
                                          <p:attrName>style.visibility</p:attrName>
                                        </p:attrNameLst>
                                      </p:cBhvr>
                                      <p:to>
                                        <p:strVal val="visible"/>
                                      </p:to>
                                    </p:set>
                                    <p:anim calcmode="lin" valueType="num">
                                      <p:cBhvr additive="base">
                                        <p:cTn dur="500"/>
                                        <p:tgtEl>
                                          <p:spTgt spid="36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5">
                                            <p:txEl>
                                              <p:pRg end="2" st="2"/>
                                            </p:txEl>
                                          </p:spTgt>
                                        </p:tgtEl>
                                        <p:attrNameLst>
                                          <p:attrName>style.visibility</p:attrName>
                                        </p:attrNameLst>
                                      </p:cBhvr>
                                      <p:to>
                                        <p:strVal val="visible"/>
                                      </p:to>
                                    </p:set>
                                    <p:anim calcmode="lin" valueType="num">
                                      <p:cBhvr additive="base">
                                        <p:cTn dur="500"/>
                                        <p:tgtEl>
                                          <p:spTgt spid="36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5">
                                            <p:txEl>
                                              <p:pRg end="3" st="3"/>
                                            </p:txEl>
                                          </p:spTgt>
                                        </p:tgtEl>
                                        <p:attrNameLst>
                                          <p:attrName>style.visibility</p:attrName>
                                        </p:attrNameLst>
                                      </p:cBhvr>
                                      <p:to>
                                        <p:strVal val="visible"/>
                                      </p:to>
                                    </p:set>
                                    <p:anim calcmode="lin" valueType="num">
                                      <p:cBhvr additive="base">
                                        <p:cTn dur="500"/>
                                        <p:tgtEl>
                                          <p:spTgt spid="36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5">
                                            <p:txEl>
                                              <p:pRg end="4" st="4"/>
                                            </p:txEl>
                                          </p:spTgt>
                                        </p:tgtEl>
                                        <p:attrNameLst>
                                          <p:attrName>style.visibility</p:attrName>
                                        </p:attrNameLst>
                                      </p:cBhvr>
                                      <p:to>
                                        <p:strVal val="visible"/>
                                      </p:to>
                                    </p:set>
                                    <p:anim calcmode="lin" valueType="num">
                                      <p:cBhvr additive="base">
                                        <p:cTn dur="500"/>
                                        <p:tgtEl>
                                          <p:spTgt spid="36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type="title"/>
          </p:nvPr>
        </p:nvSpPr>
        <p:spPr>
          <a:xfrm>
            <a:off x="226925" y="119025"/>
            <a:ext cx="10515599" cy="8373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3600" u="none" cap="none" strike="noStrike">
                <a:solidFill>
                  <a:schemeClr val="dk1"/>
                </a:solidFill>
                <a:latin typeface="Questrial"/>
                <a:ea typeface="Questrial"/>
                <a:cs typeface="Questrial"/>
                <a:sym typeface="Questrial"/>
              </a:rPr>
              <a:t>IMPROVE/REDESIGN</a:t>
            </a:r>
          </a:p>
        </p:txBody>
      </p:sp>
      <p:pic>
        <p:nvPicPr>
          <p:cNvPr id="372" name="Shape 372"/>
          <p:cNvPicPr preferRelativeResize="0"/>
          <p:nvPr/>
        </p:nvPicPr>
        <p:blipFill rotWithShape="1">
          <a:blip r:embed="rId3">
            <a:alphaModFix/>
          </a:blip>
          <a:srcRect b="0" l="0" r="0" t="0"/>
          <a:stretch/>
        </p:blipFill>
        <p:spPr>
          <a:xfrm rot="5400000">
            <a:off x="103500" y="1666254"/>
            <a:ext cx="5679442" cy="4259582"/>
          </a:xfrm>
          <a:prstGeom prst="rect">
            <a:avLst/>
          </a:prstGeom>
          <a:noFill/>
          <a:ln>
            <a:noFill/>
          </a:ln>
          <a:effectLst>
            <a:outerShdw blurRad="292100" rotWithShape="0" algn="tl" dir="2700000" dist="139700">
              <a:srgbClr val="333333">
                <a:alpha val="64705"/>
              </a:srgbClr>
            </a:outerShdw>
          </a:effectLst>
        </p:spPr>
      </p:pic>
      <p:pic>
        <p:nvPicPr>
          <p:cNvPr id="373" name="Shape 373"/>
          <p:cNvPicPr preferRelativeResize="0"/>
          <p:nvPr/>
        </p:nvPicPr>
        <p:blipFill rotWithShape="1">
          <a:blip r:embed="rId4">
            <a:alphaModFix/>
          </a:blip>
          <a:srcRect b="0" l="0" r="0" t="0"/>
          <a:stretch/>
        </p:blipFill>
        <p:spPr>
          <a:xfrm rot="5400000">
            <a:off x="6014948" y="1666254"/>
            <a:ext cx="5679442" cy="4259582"/>
          </a:xfrm>
          <a:prstGeom prst="rect">
            <a:avLst/>
          </a:prstGeom>
          <a:noFill/>
          <a:ln>
            <a:noFill/>
          </a:ln>
          <a:effectLst>
            <a:outerShdw blurRad="292100" rotWithShape="0" algn="tl" dir="2700000" dist="139700">
              <a:srgbClr val="333333">
                <a:alpha val="64705"/>
              </a:srgbClr>
            </a:outerShdw>
          </a:effectLst>
        </p:spPr>
      </p:pic>
      <p:cxnSp>
        <p:nvCxnSpPr>
          <p:cNvPr id="374" name="Shape 374"/>
          <p:cNvCxnSpPr/>
          <p:nvPr/>
        </p:nvCxnSpPr>
        <p:spPr>
          <a:xfrm>
            <a:off x="5314950" y="3566160"/>
            <a:ext cx="1200150" cy="0"/>
          </a:xfrm>
          <a:prstGeom prst="straightConnector1">
            <a:avLst/>
          </a:prstGeom>
          <a:noFill/>
          <a:ln cap="flat" cmpd="sng" w="76200">
            <a:solidFill>
              <a:schemeClr val="dk1"/>
            </a:solidFill>
            <a:prstDash val="solid"/>
            <a:round/>
            <a:headEnd len="med" w="med" type="none"/>
            <a:tailEnd len="lg" w="lg" type="triangle"/>
          </a:ln>
        </p:spPr>
      </p:cxn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500"/>
                                        <p:tgtEl>
                                          <p:spTgt spid="3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pic>
        <p:nvPicPr>
          <p:cNvPr id="380" name="Shape 380"/>
          <p:cNvPicPr preferRelativeResize="0"/>
          <p:nvPr/>
        </p:nvPicPr>
        <p:blipFill>
          <a:blip r:embed="rId3">
            <a:alphaModFix/>
          </a:blip>
          <a:stretch>
            <a:fillRect/>
          </a:stretch>
        </p:blipFill>
        <p:spPr>
          <a:xfrm>
            <a:off x="6314225" y="1055500"/>
            <a:ext cx="4876800" cy="4876800"/>
          </a:xfrm>
          <a:prstGeom prst="rect">
            <a:avLst/>
          </a:prstGeom>
          <a:noFill/>
          <a:ln>
            <a:noFill/>
          </a:ln>
        </p:spPr>
      </p:pic>
      <p:pic>
        <p:nvPicPr>
          <p:cNvPr id="381" name="Shape 381"/>
          <p:cNvPicPr preferRelativeResize="0"/>
          <p:nvPr/>
        </p:nvPicPr>
        <p:blipFill>
          <a:blip r:embed="rId4">
            <a:alphaModFix/>
          </a:blip>
          <a:stretch>
            <a:fillRect/>
          </a:stretch>
        </p:blipFill>
        <p:spPr>
          <a:xfrm>
            <a:off x="970825" y="1055500"/>
            <a:ext cx="4876800" cy="487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08610" y="148590"/>
            <a:ext cx="12843509" cy="10287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000000"/>
              </a:buClr>
              <a:buSzPct val="25000"/>
              <a:buFont typeface="Century Gothic"/>
              <a:buNone/>
            </a:pPr>
            <a:r>
              <a:rPr b="1" i="0" lang="en-US" sz="5100" u="none" cap="none" strike="noStrike">
                <a:solidFill>
                  <a:srgbClr val="000000"/>
                </a:solidFill>
                <a:latin typeface="Century Gothic"/>
                <a:ea typeface="Century Gothic"/>
                <a:cs typeface="Century Gothic"/>
                <a:sym typeface="Century Gothic"/>
              </a:rPr>
              <a:t>HOW WILL SLED BENEFIT YOUR CLASS?</a:t>
            </a:r>
          </a:p>
        </p:txBody>
      </p:sp>
      <p:sp>
        <p:nvSpPr>
          <p:cNvPr id="186" name="Shape 186"/>
          <p:cNvSpPr txBox="1"/>
          <p:nvPr/>
        </p:nvSpPr>
        <p:spPr>
          <a:xfrm>
            <a:off x="396717" y="1177290"/>
            <a:ext cx="11033281" cy="5232201"/>
          </a:xfrm>
          <a:prstGeom prst="rect">
            <a:avLst/>
          </a:prstGeom>
          <a:noFill/>
          <a:ln>
            <a:noFill/>
          </a:ln>
        </p:spPr>
        <p:txBody>
          <a:bodyPr anchorCtr="0" anchor="t" bIns="45700" lIns="91425" rIns="91425" tIns="45700">
            <a:noAutofit/>
          </a:bodyPr>
          <a:lstStyle/>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Aligns with content and process standards</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Problem solving </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Collaboration</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Communication</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Team work</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Growth and engineering mindset</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Gives purpose for learning</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Developing better understanding of math concepts</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Engaging, hands-on activities</a:t>
            </a:r>
          </a:p>
          <a:p>
            <a:pPr indent="-381000" lvl="0" marL="457200" marR="0" rtl="0" algn="l">
              <a:lnSpc>
                <a:spcPct val="100000"/>
              </a:lnSpc>
              <a:spcBef>
                <a:spcPts val="0"/>
              </a:spcBef>
              <a:spcAft>
                <a:spcPts val="0"/>
              </a:spcAft>
              <a:buClr>
                <a:srgbClr val="000000"/>
              </a:buClr>
              <a:buSzPct val="100000"/>
              <a:buFont typeface="Love Ya Like A Sister"/>
              <a:buChar char="❏"/>
            </a:pPr>
            <a:r>
              <a:rPr b="0" i="0" lang="en-US" sz="3200" u="none" cap="none" strike="noStrike">
                <a:solidFill>
                  <a:srgbClr val="000000"/>
                </a:solidFill>
                <a:latin typeface="Century Gothic"/>
                <a:ea typeface="Century Gothic"/>
                <a:cs typeface="Century Gothic"/>
                <a:sym typeface="Century Gothic"/>
              </a:rPr>
              <a:t>Cross-curricular connections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 calcmode="lin" valueType="num">
                                      <p:cBhvr additive="base">
                                        <p:cTn dur="500"/>
                                        <p:tgtEl>
                                          <p:spTgt spid="18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 calcmode="lin" valueType="num">
                                      <p:cBhvr additive="base">
                                        <p:cTn dur="500"/>
                                        <p:tgtEl>
                                          <p:spTgt spid="18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 calcmode="lin" valueType="num">
                                      <p:cBhvr additive="base">
                                        <p:cTn dur="500"/>
                                        <p:tgtEl>
                                          <p:spTgt spid="18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 calcmode="lin" valueType="num">
                                      <p:cBhvr additive="base">
                                        <p:cTn dur="500"/>
                                        <p:tgtEl>
                                          <p:spTgt spid="18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 calcmode="lin" valueType="num">
                                      <p:cBhvr additive="base">
                                        <p:cTn dur="500"/>
                                        <p:tgtEl>
                                          <p:spTgt spid="18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 calcmode="lin" valueType="num">
                                      <p:cBhvr additive="base">
                                        <p:cTn dur="500"/>
                                        <p:tgtEl>
                                          <p:spTgt spid="18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 calcmode="lin" valueType="num">
                                      <p:cBhvr additive="base">
                                        <p:cTn dur="500"/>
                                        <p:tgtEl>
                                          <p:spTgt spid="18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anim calcmode="lin" valueType="num">
                                      <p:cBhvr additive="base">
                                        <p:cTn dur="500"/>
                                        <p:tgtEl>
                                          <p:spTgt spid="18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8" st="8"/>
                                            </p:txEl>
                                          </p:spTgt>
                                        </p:tgtEl>
                                        <p:attrNameLst>
                                          <p:attrName>style.visibility</p:attrName>
                                        </p:attrNameLst>
                                      </p:cBhvr>
                                      <p:to>
                                        <p:strVal val="visible"/>
                                      </p:to>
                                    </p:set>
                                    <p:anim calcmode="lin" valueType="num">
                                      <p:cBhvr additive="base">
                                        <p:cTn dur="500"/>
                                        <p:tgtEl>
                                          <p:spTgt spid="18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9" st="9"/>
                                            </p:txEl>
                                          </p:spTgt>
                                        </p:tgtEl>
                                        <p:attrNameLst>
                                          <p:attrName>style.visibility</p:attrName>
                                        </p:attrNameLst>
                                      </p:cBhvr>
                                      <p:to>
                                        <p:strVal val="visible"/>
                                      </p:to>
                                    </p:set>
                                    <p:anim calcmode="lin" valueType="num">
                                      <p:cBhvr additive="base">
                                        <p:cTn dur="500"/>
                                        <p:tgtEl>
                                          <p:spTgt spid="186">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xEl>
                                              <p:pRg end="10" st="10"/>
                                            </p:txEl>
                                          </p:spTgt>
                                        </p:tgtEl>
                                        <p:attrNameLst>
                                          <p:attrName>style.visibility</p:attrName>
                                        </p:attrNameLst>
                                      </p:cBhvr>
                                      <p:to>
                                        <p:strVal val="visible"/>
                                      </p:to>
                                    </p:set>
                                    <p:anim calcmode="lin" valueType="num">
                                      <p:cBhvr additive="base">
                                        <p:cTn dur="500"/>
                                        <p:tgtEl>
                                          <p:spTgt spid="186">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type="title"/>
          </p:nvPr>
        </p:nvSpPr>
        <p:spPr>
          <a:xfrm>
            <a:off x="187093"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Evidence of student learning</a:t>
            </a:r>
          </a:p>
        </p:txBody>
      </p:sp>
      <p:sp>
        <p:nvSpPr>
          <p:cNvPr id="387" name="Shape 387"/>
          <p:cNvSpPr txBox="1"/>
          <p:nvPr>
            <p:ph idx="1" type="body"/>
          </p:nvPr>
        </p:nvSpPr>
        <p:spPr>
          <a:xfrm>
            <a:off x="628879" y="1163603"/>
            <a:ext cx="10663199" cy="3794698"/>
          </a:xfrm>
          <a:prstGeom prst="rect">
            <a:avLst/>
          </a:prstGeom>
          <a:noFill/>
          <a:ln>
            <a:noFill/>
          </a:ln>
        </p:spPr>
        <p:txBody>
          <a:bodyPr anchorCtr="0" anchor="t" bIns="45700" lIns="91425" rIns="91425" tIns="45700">
            <a:noAutofit/>
          </a:bodyPr>
          <a:lstStyle/>
          <a:p>
            <a:pPr indent="-457200" lvl="0" marL="457200" marR="0" rtl="0" algn="l">
              <a:lnSpc>
                <a:spcPct val="90000"/>
              </a:lnSpc>
              <a:spcBef>
                <a:spcPts val="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Design notebook entries</a:t>
            </a:r>
          </a:p>
          <a:p>
            <a:pPr indent="-457200" lvl="0" marL="457200" marR="0" rtl="0" algn="l">
              <a:lnSpc>
                <a:spcPct val="90000"/>
              </a:lnSpc>
              <a:spcBef>
                <a:spcPts val="2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Student use of science content vocabulary (when working with team or communicating results)</a:t>
            </a:r>
          </a:p>
          <a:p>
            <a:pPr indent="-457200" lvl="0" marL="457200" marR="0" rtl="0" algn="l">
              <a:lnSpc>
                <a:spcPct val="90000"/>
              </a:lnSpc>
              <a:spcBef>
                <a:spcPts val="2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Pre/post assessment results (SLED)</a:t>
            </a:r>
          </a:p>
          <a:p>
            <a:pPr indent="-457200" lvl="0" marL="457200" marR="0" rtl="0" algn="l">
              <a:lnSpc>
                <a:spcPct val="90000"/>
              </a:lnSpc>
              <a:spcBef>
                <a:spcPts val="2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Self/team rubric</a:t>
            </a:r>
          </a:p>
          <a:p>
            <a:pPr indent="-457200" lvl="0" marL="457200" marR="0" rtl="0" algn="l">
              <a:lnSpc>
                <a:spcPct val="90000"/>
              </a:lnSpc>
              <a:spcBef>
                <a:spcPts val="2000"/>
              </a:spcBef>
              <a:spcAft>
                <a:spcPts val="0"/>
              </a:spcAft>
              <a:buClr>
                <a:schemeClr val="dk1"/>
              </a:buClr>
              <a:buSzPct val="100000"/>
              <a:buFont typeface="Calibri"/>
              <a:buChar char="•"/>
            </a:pPr>
            <a:r>
              <a:rPr b="0" i="0" lang="en-US" sz="3600" u="none" cap="none" strike="noStrike">
                <a:solidFill>
                  <a:schemeClr val="dk1"/>
                </a:solidFill>
                <a:latin typeface="Century Gothic"/>
                <a:ea typeface="Century Gothic"/>
                <a:cs typeface="Century Gothic"/>
                <a:sym typeface="Century Gothic"/>
              </a:rPr>
              <a:t>Short video clip of a student talking aloud about their ideas.</a:t>
            </a:r>
          </a:p>
          <a:p>
            <a:pPr indent="0" lvl="0" marL="0" marR="0" rtl="0" algn="l">
              <a:lnSpc>
                <a:spcPct val="100000"/>
              </a:lnSpc>
              <a:spcBef>
                <a:spcPts val="1000"/>
              </a:spcBef>
              <a:buClr>
                <a:schemeClr val="dk1"/>
              </a:buClr>
              <a:buSzPct val="25000"/>
              <a:buFont typeface="Arial"/>
              <a:buNone/>
            </a:pPr>
            <a:r>
              <a:t/>
            </a:r>
            <a:endParaRPr b="0" i="0" sz="2800" u="none" cap="none" strike="noStrike">
              <a:solidFill>
                <a:schemeClr val="dk1"/>
              </a:solidFill>
              <a:latin typeface="Questrial"/>
              <a:ea typeface="Questrial"/>
              <a:cs typeface="Questrial"/>
              <a:sym typeface="Quest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 calcmode="lin" valueType="num">
                                      <p:cBhvr additive="base">
                                        <p:cTn dur="500"/>
                                        <p:tgtEl>
                                          <p:spTgt spid="38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anim calcmode="lin" valueType="num">
                                      <p:cBhvr additive="base">
                                        <p:cTn dur="500"/>
                                        <p:tgtEl>
                                          <p:spTgt spid="38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anim calcmode="lin" valueType="num">
                                      <p:cBhvr additive="base">
                                        <p:cTn dur="500"/>
                                        <p:tgtEl>
                                          <p:spTgt spid="38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3" st="3"/>
                                            </p:txEl>
                                          </p:spTgt>
                                        </p:tgtEl>
                                        <p:attrNameLst>
                                          <p:attrName>style.visibility</p:attrName>
                                        </p:attrNameLst>
                                      </p:cBhvr>
                                      <p:to>
                                        <p:strVal val="visible"/>
                                      </p:to>
                                    </p:set>
                                    <p:anim calcmode="lin" valueType="num">
                                      <p:cBhvr additive="base">
                                        <p:cTn dur="500"/>
                                        <p:tgtEl>
                                          <p:spTgt spid="38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4" st="4"/>
                                            </p:txEl>
                                          </p:spTgt>
                                        </p:tgtEl>
                                        <p:attrNameLst>
                                          <p:attrName>style.visibility</p:attrName>
                                        </p:attrNameLst>
                                      </p:cBhvr>
                                      <p:to>
                                        <p:strVal val="visible"/>
                                      </p:to>
                                    </p:set>
                                    <p:anim calcmode="lin" valueType="num">
                                      <p:cBhvr additive="base">
                                        <p:cTn dur="500"/>
                                        <p:tgtEl>
                                          <p:spTgt spid="38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5" st="5"/>
                                            </p:txEl>
                                          </p:spTgt>
                                        </p:tgtEl>
                                        <p:attrNameLst>
                                          <p:attrName>style.visibility</p:attrName>
                                        </p:attrNameLst>
                                      </p:cBhvr>
                                      <p:to>
                                        <p:strVal val="visible"/>
                                      </p:to>
                                    </p:set>
                                    <p:anim calcmode="lin" valueType="num">
                                      <p:cBhvr additive="base">
                                        <p:cTn dur="500"/>
                                        <p:tgtEl>
                                          <p:spTgt spid="38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187093"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Cross-curricular Connections</a:t>
            </a:r>
          </a:p>
        </p:txBody>
      </p:sp>
      <p:sp>
        <p:nvSpPr>
          <p:cNvPr id="393" name="Shape 393"/>
          <p:cNvSpPr txBox="1"/>
          <p:nvPr>
            <p:ph idx="1" type="body"/>
          </p:nvPr>
        </p:nvSpPr>
        <p:spPr>
          <a:xfrm>
            <a:off x="6616810" y="1049301"/>
            <a:ext cx="4537480" cy="5282917"/>
          </a:xfrm>
          <a:prstGeom prst="rect">
            <a:avLst/>
          </a:prstGeom>
          <a:noFill/>
          <a:ln>
            <a:noFill/>
          </a:ln>
        </p:spPr>
        <p:txBody>
          <a:bodyPr anchorCtr="0" anchor="t" bIns="45700" lIns="91425" rIns="91425" tIns="45700">
            <a:noAutofit/>
          </a:bodyPr>
          <a:lstStyle/>
          <a:p>
            <a:pPr indent="0" lvl="0" marL="0" marR="0" rtl="0" algn="ctr">
              <a:lnSpc>
                <a:spcPct val="120000"/>
              </a:lnSpc>
              <a:spcBef>
                <a:spcPts val="0"/>
              </a:spcBef>
              <a:spcAft>
                <a:spcPts val="0"/>
              </a:spcAft>
              <a:buClr>
                <a:schemeClr val="dk1"/>
              </a:buClr>
              <a:buSzPct val="25000"/>
              <a:buFont typeface="Arial"/>
              <a:buNone/>
            </a:pPr>
            <a:r>
              <a:rPr b="0" i="0" lang="en-US" sz="2400" u="sng" cap="none" strike="noStrike">
                <a:solidFill>
                  <a:schemeClr val="dk1"/>
                </a:solidFill>
                <a:latin typeface="Questrial"/>
                <a:ea typeface="Questrial"/>
                <a:cs typeface="Questrial"/>
                <a:sym typeface="Questrial"/>
              </a:rPr>
              <a:t>Literacy Connections </a:t>
            </a:r>
          </a:p>
          <a:p>
            <a:pPr indent="-228600" lvl="0" marL="228600" marR="0" rtl="0" algn="l">
              <a:lnSpc>
                <a:spcPct val="12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Reflections and written response</a:t>
            </a:r>
          </a:p>
          <a:p>
            <a:pPr indent="-228600" lvl="0" marL="228600" marR="0" rtl="0" algn="l">
              <a:lnSpc>
                <a:spcPct val="12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Advertisement (persuasive writing &amp; figurative language)</a:t>
            </a:r>
          </a:p>
          <a:p>
            <a:pPr indent="-228600" lvl="0" marL="228600" marR="0" rtl="0" algn="l">
              <a:lnSpc>
                <a:spcPct val="12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Trade books (informational text &amp; fiction)</a:t>
            </a:r>
          </a:p>
          <a:p>
            <a:pPr indent="-228600" lvl="0" marL="228600" marR="0" rtl="0" algn="l">
              <a:lnSpc>
                <a:spcPct val="120000"/>
              </a:lnSpc>
              <a:spcBef>
                <a:spcPts val="1000"/>
              </a:spcBef>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Famous inventor/field expert biography writing</a:t>
            </a:r>
          </a:p>
        </p:txBody>
      </p:sp>
      <p:sp>
        <p:nvSpPr>
          <p:cNvPr id="394" name="Shape 394"/>
          <p:cNvSpPr txBox="1"/>
          <p:nvPr/>
        </p:nvSpPr>
        <p:spPr>
          <a:xfrm>
            <a:off x="724531" y="1049301"/>
            <a:ext cx="4537480" cy="5282917"/>
          </a:xfrm>
          <a:prstGeom prst="rect">
            <a:avLst/>
          </a:prstGeom>
          <a:noFill/>
          <a:ln>
            <a:noFill/>
          </a:ln>
        </p:spPr>
        <p:txBody>
          <a:bodyPr anchorCtr="0" anchor="t" bIns="45700" lIns="91425" rIns="91425" tIns="45700">
            <a:noAutofit/>
          </a:bodyPr>
          <a:lstStyle/>
          <a:p>
            <a:pPr indent="0" lvl="0" marL="0" marR="0" rtl="0" algn="ctr">
              <a:lnSpc>
                <a:spcPct val="120000"/>
              </a:lnSpc>
              <a:spcBef>
                <a:spcPts val="0"/>
              </a:spcBef>
              <a:spcAft>
                <a:spcPts val="0"/>
              </a:spcAft>
              <a:buClr>
                <a:schemeClr val="dk1"/>
              </a:buClr>
              <a:buSzPct val="25000"/>
              <a:buFont typeface="Arial"/>
              <a:buNone/>
            </a:pPr>
            <a:r>
              <a:rPr b="0" i="0" lang="en-US" sz="2400" u="sng" cap="none" strike="noStrike">
                <a:solidFill>
                  <a:schemeClr val="dk1"/>
                </a:solidFill>
                <a:latin typeface="Questrial"/>
                <a:ea typeface="Questrial"/>
                <a:cs typeface="Questrial"/>
                <a:sym typeface="Questrial"/>
              </a:rPr>
              <a:t>Math Connections</a:t>
            </a:r>
          </a:p>
          <a:p>
            <a:pPr indent="-228600" lvl="0" marL="228600" marR="0" rtl="0" algn="l">
              <a:lnSpc>
                <a:spcPct val="10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Budgeting </a:t>
            </a:r>
          </a:p>
          <a:p>
            <a:pPr indent="-228600" lvl="0" marL="228600" marR="0" rtl="0" algn="l">
              <a:lnSpc>
                <a:spcPct val="10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Measurement during design and testing (mass/ volume/ length)</a:t>
            </a:r>
          </a:p>
          <a:p>
            <a:pPr indent="-228600" lvl="0" marL="228600" marR="0" rtl="0" algn="l">
              <a:lnSpc>
                <a:spcPct val="10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Calculations of change during testing</a:t>
            </a:r>
          </a:p>
          <a:p>
            <a:pPr indent="0" lvl="0" marL="0" marR="0" rtl="0" algn="ctr">
              <a:lnSpc>
                <a:spcPct val="100000"/>
              </a:lnSpc>
              <a:spcBef>
                <a:spcPts val="1000"/>
              </a:spcBef>
              <a:spcAft>
                <a:spcPts val="0"/>
              </a:spcAft>
              <a:buClr>
                <a:schemeClr val="dk1"/>
              </a:buClr>
              <a:buSzPct val="25000"/>
              <a:buFont typeface="Arial"/>
              <a:buNone/>
            </a:pPr>
            <a:r>
              <a:rPr b="0" i="0" lang="en-US" sz="2400" u="sng" cap="none" strike="noStrike">
                <a:solidFill>
                  <a:schemeClr val="dk1"/>
                </a:solidFill>
                <a:latin typeface="Questrial"/>
                <a:ea typeface="Questrial"/>
                <a:cs typeface="Questrial"/>
                <a:sym typeface="Questrial"/>
              </a:rPr>
              <a:t>Social Studies Connections</a:t>
            </a:r>
          </a:p>
          <a:p>
            <a:pPr indent="-228600" lvl="0" marL="228600" marR="0" rtl="0" algn="l">
              <a:lnSpc>
                <a:spcPct val="10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Geography</a:t>
            </a:r>
          </a:p>
          <a:p>
            <a:pPr indent="-228600" lvl="0" marL="228600" marR="0" rtl="0" algn="l">
              <a:lnSpc>
                <a:spcPct val="10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Environmental concerns</a:t>
            </a:r>
          </a:p>
          <a:p>
            <a:pPr indent="-228600" lvl="0" marL="228600" marR="0" rtl="0" algn="l">
              <a:lnSpc>
                <a:spcPct val="100000"/>
              </a:lnSpc>
              <a:spcBef>
                <a:spcPts val="1000"/>
              </a:spcBef>
              <a:spcAft>
                <a:spcPts val="0"/>
              </a:spcAft>
              <a:buClr>
                <a:schemeClr val="dk1"/>
              </a:buClr>
              <a:buSzPct val="100000"/>
              <a:buFont typeface="Arial"/>
              <a:buChar char="•"/>
            </a:pPr>
            <a:r>
              <a:rPr b="0" i="0" lang="en-US" sz="2400" u="none" cap="none" strike="noStrike">
                <a:solidFill>
                  <a:schemeClr val="dk1"/>
                </a:solidFill>
                <a:latin typeface="Questrial"/>
                <a:ea typeface="Questrial"/>
                <a:cs typeface="Questrial"/>
                <a:sym typeface="Questrial"/>
              </a:rPr>
              <a:t>Community awareness  (using local sites for design tasks)</a:t>
            </a:r>
          </a:p>
          <a:p>
            <a:pPr indent="0" lvl="0" marL="0" marR="0" rtl="0" algn="ctr">
              <a:lnSpc>
                <a:spcPct val="120000"/>
              </a:lnSpc>
              <a:spcBef>
                <a:spcPts val="1000"/>
              </a:spcBef>
              <a:spcAft>
                <a:spcPts val="0"/>
              </a:spcAft>
              <a:buClr>
                <a:schemeClr val="dk1"/>
              </a:buClr>
              <a:buFont typeface="Arial"/>
              <a:buNone/>
            </a:pPr>
            <a:r>
              <a:t/>
            </a:r>
            <a:endParaRPr b="0" i="0" sz="2400" u="sng" cap="none" strike="noStrike">
              <a:solidFill>
                <a:schemeClr val="dk1"/>
              </a:solidFill>
              <a:latin typeface="Questrial"/>
              <a:ea typeface="Questrial"/>
              <a:cs typeface="Questrial"/>
              <a:sym typeface="Quest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anim calcmode="lin" valueType="num">
                                      <p:cBhvr additive="base">
                                        <p:cTn dur="500"/>
                                        <p:tgtEl>
                                          <p:spTgt spid="3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1" st="1"/>
                                            </p:txEl>
                                          </p:spTgt>
                                        </p:tgtEl>
                                        <p:attrNameLst>
                                          <p:attrName>style.visibility</p:attrName>
                                        </p:attrNameLst>
                                      </p:cBhvr>
                                      <p:to>
                                        <p:strVal val="visible"/>
                                      </p:to>
                                    </p:set>
                                    <p:anim calcmode="lin" valueType="num">
                                      <p:cBhvr additive="base">
                                        <p:cTn dur="500"/>
                                        <p:tgtEl>
                                          <p:spTgt spid="39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2" st="2"/>
                                            </p:txEl>
                                          </p:spTgt>
                                        </p:tgtEl>
                                        <p:attrNameLst>
                                          <p:attrName>style.visibility</p:attrName>
                                        </p:attrNameLst>
                                      </p:cBhvr>
                                      <p:to>
                                        <p:strVal val="visible"/>
                                      </p:to>
                                    </p:set>
                                    <p:anim calcmode="lin" valueType="num">
                                      <p:cBhvr additive="base">
                                        <p:cTn dur="500"/>
                                        <p:tgtEl>
                                          <p:spTgt spid="39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3" st="3"/>
                                            </p:txEl>
                                          </p:spTgt>
                                        </p:tgtEl>
                                        <p:attrNameLst>
                                          <p:attrName>style.visibility</p:attrName>
                                        </p:attrNameLst>
                                      </p:cBhvr>
                                      <p:to>
                                        <p:strVal val="visible"/>
                                      </p:to>
                                    </p:set>
                                    <p:anim calcmode="lin" valueType="num">
                                      <p:cBhvr additive="base">
                                        <p:cTn dur="500"/>
                                        <p:tgtEl>
                                          <p:spTgt spid="39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4" st="4"/>
                                            </p:txEl>
                                          </p:spTgt>
                                        </p:tgtEl>
                                        <p:attrNameLst>
                                          <p:attrName>style.visibility</p:attrName>
                                        </p:attrNameLst>
                                      </p:cBhvr>
                                      <p:to>
                                        <p:strVal val="visible"/>
                                      </p:to>
                                    </p:set>
                                    <p:anim calcmode="lin" valueType="num">
                                      <p:cBhvr additive="base">
                                        <p:cTn dur="500"/>
                                        <p:tgtEl>
                                          <p:spTgt spid="39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5" st="5"/>
                                            </p:txEl>
                                          </p:spTgt>
                                        </p:tgtEl>
                                        <p:attrNameLst>
                                          <p:attrName>style.visibility</p:attrName>
                                        </p:attrNameLst>
                                      </p:cBhvr>
                                      <p:to>
                                        <p:strVal val="visible"/>
                                      </p:to>
                                    </p:set>
                                    <p:anim calcmode="lin" valueType="num">
                                      <p:cBhvr additive="base">
                                        <p:cTn dur="500"/>
                                        <p:tgtEl>
                                          <p:spTgt spid="39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6" st="6"/>
                                            </p:txEl>
                                          </p:spTgt>
                                        </p:tgtEl>
                                        <p:attrNameLst>
                                          <p:attrName>style.visibility</p:attrName>
                                        </p:attrNameLst>
                                      </p:cBhvr>
                                      <p:to>
                                        <p:strVal val="visible"/>
                                      </p:to>
                                    </p:set>
                                    <p:anim calcmode="lin" valueType="num">
                                      <p:cBhvr additive="base">
                                        <p:cTn dur="500"/>
                                        <p:tgtEl>
                                          <p:spTgt spid="39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7" st="7"/>
                                            </p:txEl>
                                          </p:spTgt>
                                        </p:tgtEl>
                                        <p:attrNameLst>
                                          <p:attrName>style.visibility</p:attrName>
                                        </p:attrNameLst>
                                      </p:cBhvr>
                                      <p:to>
                                        <p:strVal val="visible"/>
                                      </p:to>
                                    </p:set>
                                    <p:anim calcmode="lin" valueType="num">
                                      <p:cBhvr additive="base">
                                        <p:cTn dur="500"/>
                                        <p:tgtEl>
                                          <p:spTgt spid="39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8" st="8"/>
                                            </p:txEl>
                                          </p:spTgt>
                                        </p:tgtEl>
                                        <p:attrNameLst>
                                          <p:attrName>style.visibility</p:attrName>
                                        </p:attrNameLst>
                                      </p:cBhvr>
                                      <p:to>
                                        <p:strVal val="visible"/>
                                      </p:to>
                                    </p:set>
                                    <p:anim calcmode="lin" valueType="num">
                                      <p:cBhvr additive="base">
                                        <p:cTn dur="500"/>
                                        <p:tgtEl>
                                          <p:spTgt spid="39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 calcmode="lin" valueType="num">
                                      <p:cBhvr additive="base">
                                        <p:cTn dur="500"/>
                                        <p:tgtEl>
                                          <p:spTgt spid="3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1" st="1"/>
                                            </p:txEl>
                                          </p:spTgt>
                                        </p:tgtEl>
                                        <p:attrNameLst>
                                          <p:attrName>style.visibility</p:attrName>
                                        </p:attrNameLst>
                                      </p:cBhvr>
                                      <p:to>
                                        <p:strVal val="visible"/>
                                      </p:to>
                                    </p:set>
                                    <p:anim calcmode="lin" valueType="num">
                                      <p:cBhvr additive="base">
                                        <p:cTn dur="500"/>
                                        <p:tgtEl>
                                          <p:spTgt spid="3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2" st="2"/>
                                            </p:txEl>
                                          </p:spTgt>
                                        </p:tgtEl>
                                        <p:attrNameLst>
                                          <p:attrName>style.visibility</p:attrName>
                                        </p:attrNameLst>
                                      </p:cBhvr>
                                      <p:to>
                                        <p:strVal val="visible"/>
                                      </p:to>
                                    </p:set>
                                    <p:anim calcmode="lin" valueType="num">
                                      <p:cBhvr additive="base">
                                        <p:cTn dur="500"/>
                                        <p:tgtEl>
                                          <p:spTgt spid="39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3" st="3"/>
                                            </p:txEl>
                                          </p:spTgt>
                                        </p:tgtEl>
                                        <p:attrNameLst>
                                          <p:attrName>style.visibility</p:attrName>
                                        </p:attrNameLst>
                                      </p:cBhvr>
                                      <p:to>
                                        <p:strVal val="visible"/>
                                      </p:to>
                                    </p:set>
                                    <p:anim calcmode="lin" valueType="num">
                                      <p:cBhvr additive="base">
                                        <p:cTn dur="500"/>
                                        <p:tgtEl>
                                          <p:spTgt spid="39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4" st="4"/>
                                            </p:txEl>
                                          </p:spTgt>
                                        </p:tgtEl>
                                        <p:attrNameLst>
                                          <p:attrName>style.visibility</p:attrName>
                                        </p:attrNameLst>
                                      </p:cBhvr>
                                      <p:to>
                                        <p:strVal val="visible"/>
                                      </p:to>
                                    </p:set>
                                    <p:anim calcmode="lin" valueType="num">
                                      <p:cBhvr additive="base">
                                        <p:cTn dur="500"/>
                                        <p:tgtEl>
                                          <p:spTgt spid="39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197450" y="235925"/>
            <a:ext cx="11392500" cy="12405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lang="en-US" sz="5000"/>
              <a:t>Engineers</a:t>
            </a:r>
          </a:p>
        </p:txBody>
      </p:sp>
      <p:sp>
        <p:nvSpPr>
          <p:cNvPr id="192" name="Shape 192"/>
          <p:cNvSpPr txBox="1"/>
          <p:nvPr>
            <p:ph idx="1" type="body"/>
          </p:nvPr>
        </p:nvSpPr>
        <p:spPr>
          <a:xfrm>
            <a:off x="300093" y="1476430"/>
            <a:ext cx="10731300" cy="5069400"/>
          </a:xfrm>
          <a:prstGeom prst="rect">
            <a:avLst/>
          </a:prstGeom>
          <a:noFill/>
          <a:ln>
            <a:noFill/>
          </a:ln>
        </p:spPr>
        <p:txBody>
          <a:bodyPr anchorCtr="0" anchor="t" bIns="45700" lIns="91425" rIns="91425" tIns="45700">
            <a:noAutofit/>
          </a:bodyPr>
          <a:lstStyle/>
          <a:p>
            <a:pPr indent="0" lvl="1" marL="533400" marR="0" rtl="0" algn="l">
              <a:lnSpc>
                <a:spcPct val="70000"/>
              </a:lnSpc>
              <a:spcBef>
                <a:spcPts val="0"/>
              </a:spcBef>
              <a:spcAft>
                <a:spcPts val="0"/>
              </a:spcAft>
              <a:buClr>
                <a:schemeClr val="dk1"/>
              </a:buClr>
              <a:buSzPct val="25000"/>
              <a:buFont typeface="Arial"/>
              <a:buNone/>
            </a:pPr>
            <a:r>
              <a:t/>
            </a:r>
            <a:endParaRPr b="0" i="0" sz="2000" u="none" cap="none" strike="noStrike">
              <a:solidFill>
                <a:schemeClr val="dk1"/>
              </a:solidFill>
              <a:latin typeface="Questrial"/>
              <a:ea typeface="Questrial"/>
              <a:cs typeface="Questrial"/>
              <a:sym typeface="Questrial"/>
            </a:endParaRPr>
          </a:p>
          <a:p>
            <a:pPr indent="-431800" lvl="0" marL="457200" rtl="0">
              <a:lnSpc>
                <a:spcPct val="115000"/>
              </a:lnSpc>
              <a:spcBef>
                <a:spcPts val="800"/>
              </a:spcBef>
              <a:buSzPct val="100000"/>
              <a:buFont typeface="Century Gothic"/>
            </a:pPr>
            <a:r>
              <a:rPr lang="en-US" sz="3200">
                <a:latin typeface="Century Gothic"/>
                <a:ea typeface="Century Gothic"/>
                <a:cs typeface="Century Gothic"/>
                <a:sym typeface="Century Gothic"/>
              </a:rPr>
              <a:t>Engineers find problems in the world and design solutions</a:t>
            </a:r>
          </a:p>
          <a:p>
            <a:pPr indent="-431800" lvl="0" marL="457200" rtl="0">
              <a:lnSpc>
                <a:spcPct val="115000"/>
              </a:lnSpc>
              <a:spcBef>
                <a:spcPts val="800"/>
              </a:spcBef>
              <a:buSzPct val="100000"/>
              <a:buFont typeface="Century Gothic"/>
            </a:pPr>
            <a:r>
              <a:rPr lang="en-US" sz="3200">
                <a:latin typeface="Century Gothic"/>
                <a:ea typeface="Century Gothic"/>
                <a:cs typeface="Century Gothic"/>
                <a:sym typeface="Century Gothic"/>
              </a:rPr>
              <a:t>Engineers are responsible for designing many different things in the human-made world.</a:t>
            </a:r>
          </a:p>
          <a:p>
            <a:pPr indent="-431800" lvl="0" marL="457200" rtl="0">
              <a:lnSpc>
                <a:spcPct val="115000"/>
              </a:lnSpc>
              <a:spcBef>
                <a:spcPts val="800"/>
              </a:spcBef>
              <a:buSzPct val="100000"/>
              <a:buFont typeface="Century Gothic"/>
            </a:pPr>
            <a:r>
              <a:rPr lang="en-US" sz="3200">
                <a:latin typeface="Century Gothic"/>
                <a:ea typeface="Century Gothic"/>
                <a:cs typeface="Century Gothic"/>
                <a:sym typeface="Century Gothic"/>
              </a:rPr>
              <a:t>Engineers are also responsible for designing the less obvious products.</a:t>
            </a:r>
          </a:p>
          <a:p>
            <a:pPr indent="-431800" lvl="0" marL="457200" rtl="0">
              <a:lnSpc>
                <a:spcPct val="115000"/>
              </a:lnSpc>
              <a:spcBef>
                <a:spcPts val="800"/>
              </a:spcBef>
              <a:buSzPct val="100000"/>
              <a:buFont typeface="Century Gothic"/>
            </a:pPr>
            <a:r>
              <a:rPr lang="en-US" sz="3200">
                <a:latin typeface="Century Gothic"/>
                <a:ea typeface="Century Gothic"/>
                <a:cs typeface="Century Gothic"/>
                <a:sym typeface="Century Gothic"/>
              </a:rPr>
              <a:t>How about chairs?</a:t>
            </a:r>
          </a:p>
          <a:p>
            <a:pPr indent="0" lvl="0" marL="0" marR="0" rtl="0" algn="l">
              <a:lnSpc>
                <a:spcPct val="70000"/>
              </a:lnSpc>
              <a:spcBef>
                <a:spcPts val="1000"/>
              </a:spcBef>
              <a:spcAft>
                <a:spcPts val="0"/>
              </a:spcAft>
              <a:buClr>
                <a:schemeClr val="dk1"/>
              </a:buClr>
              <a:buSzPct val="25000"/>
              <a:buFont typeface="Arial"/>
              <a:buNone/>
            </a:pPr>
            <a:r>
              <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 calcmode="lin" valueType="num">
                                      <p:cBhvr additive="base">
                                        <p:cTn dur="500"/>
                                        <p:tgtEl>
                                          <p:spTgt spid="19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 calcmode="lin" valueType="num">
                                      <p:cBhvr additive="base">
                                        <p:cTn dur="500"/>
                                        <p:tgtEl>
                                          <p:spTgt spid="19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 calcmode="lin" valueType="num">
                                      <p:cBhvr additive="base">
                                        <p:cTn dur="500"/>
                                        <p:tgtEl>
                                          <p:spTgt spid="19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 calcmode="lin" valueType="num">
                                      <p:cBhvr additive="base">
                                        <p:cTn dur="500"/>
                                        <p:tgtEl>
                                          <p:spTgt spid="19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 calcmode="lin" valueType="num">
                                      <p:cBhvr additive="base">
                                        <p:cTn dur="500"/>
                                        <p:tgtEl>
                                          <p:spTgt spid="19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 calcmode="lin" valueType="num">
                                      <p:cBhvr additive="base">
                                        <p:cTn dur="500"/>
                                        <p:tgtEl>
                                          <p:spTgt spid="19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150450" y="104175"/>
            <a:ext cx="12041699" cy="12405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lang="en-US" sz="5000"/>
              <a:t>Chairs</a:t>
            </a:r>
          </a:p>
        </p:txBody>
      </p:sp>
      <p:sp>
        <p:nvSpPr>
          <p:cNvPr id="198" name="Shape 198"/>
          <p:cNvSpPr txBox="1"/>
          <p:nvPr>
            <p:ph idx="1" type="body"/>
          </p:nvPr>
        </p:nvSpPr>
        <p:spPr>
          <a:xfrm>
            <a:off x="432674" y="5520050"/>
            <a:ext cx="11368800" cy="927000"/>
          </a:xfrm>
          <a:prstGeom prst="rect">
            <a:avLst/>
          </a:prstGeom>
          <a:noFill/>
          <a:ln>
            <a:noFill/>
          </a:ln>
        </p:spPr>
        <p:txBody>
          <a:bodyPr anchorCtr="0" anchor="t" bIns="45700" lIns="91425" rIns="91425" tIns="45700">
            <a:noAutofit/>
          </a:bodyPr>
          <a:lstStyle/>
          <a:p>
            <a:pPr indent="-69850" lvl="0" marL="0" rtl="0">
              <a:lnSpc>
                <a:spcPct val="115000"/>
              </a:lnSpc>
              <a:spcBef>
                <a:spcPts val="800"/>
              </a:spcBef>
              <a:buClr>
                <a:schemeClr val="dk1"/>
              </a:buClr>
              <a:buSzPct val="36666"/>
              <a:buFont typeface="Arial"/>
              <a:buNone/>
            </a:pPr>
            <a:r>
              <a:rPr lang="en-US" sz="3000">
                <a:latin typeface="Century Gothic"/>
                <a:ea typeface="Century Gothic"/>
                <a:cs typeface="Century Gothic"/>
                <a:sym typeface="Century Gothic"/>
              </a:rPr>
              <a:t>Think: What factors must engineers consider as they design chairs?</a:t>
            </a:r>
          </a:p>
          <a:p>
            <a:pPr indent="-69850" lvl="0" marL="0" rtl="0">
              <a:lnSpc>
                <a:spcPct val="115000"/>
              </a:lnSpc>
              <a:spcBef>
                <a:spcPts val="800"/>
              </a:spcBef>
              <a:buClr>
                <a:schemeClr val="dk1"/>
              </a:buClr>
              <a:buSzPct val="34375"/>
              <a:buFont typeface="Arial"/>
              <a:buNone/>
            </a:pPr>
            <a:r>
              <a:t/>
            </a:r>
            <a:endParaRPr sz="3200">
              <a:latin typeface="Arial"/>
              <a:ea typeface="Arial"/>
              <a:cs typeface="Arial"/>
              <a:sym typeface="Arial"/>
            </a:endParaRPr>
          </a:p>
        </p:txBody>
      </p:sp>
      <p:pic>
        <p:nvPicPr>
          <p:cNvPr id="199" name="Shape 199"/>
          <p:cNvPicPr preferRelativeResize="0"/>
          <p:nvPr/>
        </p:nvPicPr>
        <p:blipFill>
          <a:blip r:embed="rId3">
            <a:alphaModFix/>
          </a:blip>
          <a:stretch>
            <a:fillRect/>
          </a:stretch>
        </p:blipFill>
        <p:spPr>
          <a:xfrm>
            <a:off x="1519553" y="2271728"/>
            <a:ext cx="3032299" cy="3032299"/>
          </a:xfrm>
          <a:prstGeom prst="rect">
            <a:avLst/>
          </a:prstGeom>
          <a:noFill/>
          <a:ln>
            <a:noFill/>
          </a:ln>
        </p:spPr>
      </p:pic>
      <p:pic>
        <p:nvPicPr>
          <p:cNvPr id="200" name="Shape 200"/>
          <p:cNvPicPr preferRelativeResize="0"/>
          <p:nvPr/>
        </p:nvPicPr>
        <p:blipFill>
          <a:blip r:embed="rId4">
            <a:alphaModFix/>
          </a:blip>
          <a:stretch>
            <a:fillRect/>
          </a:stretch>
        </p:blipFill>
        <p:spPr>
          <a:xfrm>
            <a:off x="7031075" y="2205053"/>
            <a:ext cx="3032300" cy="3032300"/>
          </a:xfrm>
          <a:prstGeom prst="rect">
            <a:avLst/>
          </a:prstGeom>
          <a:noFill/>
          <a:ln>
            <a:noFill/>
          </a:ln>
        </p:spPr>
      </p:pic>
      <p:sp>
        <p:nvSpPr>
          <p:cNvPr id="201" name="Shape 201"/>
          <p:cNvSpPr txBox="1"/>
          <p:nvPr/>
        </p:nvSpPr>
        <p:spPr>
          <a:xfrm>
            <a:off x="432675" y="1222300"/>
            <a:ext cx="11282100" cy="1049400"/>
          </a:xfrm>
          <a:prstGeom prst="rect">
            <a:avLst/>
          </a:prstGeom>
          <a:noFill/>
          <a:ln>
            <a:noFill/>
          </a:ln>
        </p:spPr>
        <p:txBody>
          <a:bodyPr anchorCtr="0" anchor="t" bIns="91425" lIns="91425" rIns="91425" tIns="91425">
            <a:noAutofit/>
          </a:bodyPr>
          <a:lstStyle/>
          <a:p>
            <a:pPr lvl="0" rtl="0">
              <a:lnSpc>
                <a:spcPct val="115000"/>
              </a:lnSpc>
              <a:spcBef>
                <a:spcPts val="800"/>
              </a:spcBef>
              <a:buClr>
                <a:schemeClr val="dk1"/>
              </a:buClr>
              <a:buSzPct val="39285"/>
              <a:buFont typeface="Arial"/>
              <a:buNone/>
            </a:pPr>
            <a:r>
              <a:rPr lang="en-US" sz="2800">
                <a:solidFill>
                  <a:schemeClr val="dk1"/>
                </a:solidFill>
                <a:latin typeface="Century Gothic"/>
                <a:ea typeface="Century Gothic"/>
                <a:cs typeface="Century Gothic"/>
                <a:sym typeface="Century Gothic"/>
              </a:rPr>
              <a:t>Think about a baby’s high chair vs. a chair in a doctor’s office.</a:t>
            </a:r>
          </a:p>
          <a:p>
            <a:pPr lvl="0">
              <a:spcBef>
                <a:spcPts val="0"/>
              </a:spcBef>
              <a:buNone/>
            </a:pPr>
            <a:r>
              <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 calcmode="lin" valueType="num">
                                      <p:cBhvr additive="base">
                                        <p:cTn dur="500"/>
                                        <p:tgtEl>
                                          <p:spTgt spid="1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 calcmode="lin" valueType="num">
                                      <p:cBhvr additive="base">
                                        <p:cTn dur="500"/>
                                        <p:tgtEl>
                                          <p:spTgt spid="19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150450" y="104175"/>
            <a:ext cx="12041699" cy="12405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lang="en-US" sz="5000"/>
              <a:t>Forces acting on a chair</a:t>
            </a:r>
          </a:p>
        </p:txBody>
      </p:sp>
      <p:pic>
        <p:nvPicPr>
          <p:cNvPr id="207" name="Shape 207"/>
          <p:cNvPicPr preferRelativeResize="0"/>
          <p:nvPr/>
        </p:nvPicPr>
        <p:blipFill>
          <a:blip r:embed="rId3">
            <a:alphaModFix/>
          </a:blip>
          <a:stretch>
            <a:fillRect/>
          </a:stretch>
        </p:blipFill>
        <p:spPr>
          <a:xfrm>
            <a:off x="653225" y="2746923"/>
            <a:ext cx="3895799" cy="3458349"/>
          </a:xfrm>
          <a:prstGeom prst="rect">
            <a:avLst/>
          </a:prstGeom>
          <a:noFill/>
          <a:ln>
            <a:noFill/>
          </a:ln>
        </p:spPr>
      </p:pic>
      <p:sp>
        <p:nvSpPr>
          <p:cNvPr id="208" name="Shape 208"/>
          <p:cNvSpPr txBox="1"/>
          <p:nvPr/>
        </p:nvSpPr>
        <p:spPr>
          <a:xfrm>
            <a:off x="376300" y="2079025"/>
            <a:ext cx="4600200" cy="809100"/>
          </a:xfrm>
          <a:prstGeom prst="rect">
            <a:avLst/>
          </a:prstGeom>
          <a:noFill/>
          <a:ln>
            <a:noFill/>
          </a:ln>
        </p:spPr>
        <p:txBody>
          <a:bodyPr anchorCtr="0" anchor="t" bIns="91425" lIns="91425" rIns="91425" tIns="91425">
            <a:noAutofit/>
          </a:bodyPr>
          <a:lstStyle/>
          <a:p>
            <a:pPr lvl="0">
              <a:spcBef>
                <a:spcPts val="0"/>
              </a:spcBef>
              <a:buNone/>
            </a:pPr>
            <a:r>
              <a:rPr b="1" lang="en-US" sz="3000">
                <a:latin typeface="Questrial"/>
                <a:ea typeface="Questrial"/>
                <a:cs typeface="Questrial"/>
                <a:sym typeface="Questrial"/>
              </a:rPr>
              <a:t>Compression vs. Tension</a:t>
            </a:r>
          </a:p>
        </p:txBody>
      </p:sp>
      <p:pic>
        <p:nvPicPr>
          <p:cNvPr id="209" name="Shape 209"/>
          <p:cNvPicPr preferRelativeResize="0"/>
          <p:nvPr/>
        </p:nvPicPr>
        <p:blipFill>
          <a:blip r:embed="rId4">
            <a:alphaModFix/>
          </a:blip>
          <a:stretch>
            <a:fillRect/>
          </a:stretch>
        </p:blipFill>
        <p:spPr>
          <a:xfrm>
            <a:off x="8241625" y="104174"/>
            <a:ext cx="1506124" cy="2433825"/>
          </a:xfrm>
          <a:prstGeom prst="rect">
            <a:avLst/>
          </a:prstGeom>
          <a:noFill/>
          <a:ln>
            <a:noFill/>
          </a:ln>
        </p:spPr>
      </p:pic>
      <p:pic>
        <p:nvPicPr>
          <p:cNvPr id="210" name="Shape 210"/>
          <p:cNvPicPr preferRelativeResize="0"/>
          <p:nvPr/>
        </p:nvPicPr>
        <p:blipFill>
          <a:blip r:embed="rId5">
            <a:alphaModFix/>
          </a:blip>
          <a:stretch>
            <a:fillRect/>
          </a:stretch>
        </p:blipFill>
        <p:spPr>
          <a:xfrm>
            <a:off x="7414925" y="348075"/>
            <a:ext cx="1118674" cy="1118674"/>
          </a:xfrm>
          <a:prstGeom prst="rect">
            <a:avLst/>
          </a:prstGeom>
          <a:noFill/>
          <a:ln>
            <a:noFill/>
          </a:ln>
        </p:spPr>
      </p:pic>
      <p:pic>
        <p:nvPicPr>
          <p:cNvPr id="211" name="Shape 211"/>
          <p:cNvPicPr preferRelativeResize="0"/>
          <p:nvPr/>
        </p:nvPicPr>
        <p:blipFill>
          <a:blip r:embed="rId6">
            <a:alphaModFix/>
          </a:blip>
          <a:stretch>
            <a:fillRect/>
          </a:stretch>
        </p:blipFill>
        <p:spPr>
          <a:xfrm>
            <a:off x="9813600" y="1411900"/>
            <a:ext cx="1081024" cy="1081024"/>
          </a:xfrm>
          <a:prstGeom prst="rect">
            <a:avLst/>
          </a:prstGeom>
          <a:noFill/>
          <a:ln>
            <a:noFill/>
          </a:ln>
        </p:spPr>
      </p:pic>
      <p:pic>
        <p:nvPicPr>
          <p:cNvPr id="212" name="Shape 212"/>
          <p:cNvPicPr preferRelativeResize="0"/>
          <p:nvPr/>
        </p:nvPicPr>
        <p:blipFill>
          <a:blip r:embed="rId7">
            <a:alphaModFix/>
          </a:blip>
          <a:stretch>
            <a:fillRect/>
          </a:stretch>
        </p:blipFill>
        <p:spPr>
          <a:xfrm>
            <a:off x="4793337" y="3588601"/>
            <a:ext cx="3514125" cy="1967898"/>
          </a:xfrm>
          <a:prstGeom prst="rect">
            <a:avLst/>
          </a:prstGeom>
          <a:noFill/>
          <a:ln>
            <a:noFill/>
          </a:ln>
        </p:spPr>
      </p:pic>
      <p:pic>
        <p:nvPicPr>
          <p:cNvPr id="213" name="Shape 213"/>
          <p:cNvPicPr preferRelativeResize="0"/>
          <p:nvPr/>
        </p:nvPicPr>
        <p:blipFill>
          <a:blip r:embed="rId8">
            <a:alphaModFix/>
          </a:blip>
          <a:stretch>
            <a:fillRect/>
          </a:stretch>
        </p:blipFill>
        <p:spPr>
          <a:xfrm>
            <a:off x="8476502" y="3584200"/>
            <a:ext cx="3514125" cy="1976700"/>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1058575" y="1"/>
            <a:ext cx="9877200" cy="1258800"/>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000" u="none" cap="none" strike="noStrike">
                <a:solidFill>
                  <a:schemeClr val="dk1"/>
                </a:solidFill>
                <a:latin typeface="Questrial"/>
                <a:ea typeface="Questrial"/>
                <a:cs typeface="Questrial"/>
                <a:sym typeface="Questrial"/>
              </a:rPr>
              <a:t>THE ENGINEERING DESIGN PROCESS</a:t>
            </a:r>
          </a:p>
        </p:txBody>
      </p:sp>
      <p:pic>
        <p:nvPicPr>
          <p:cNvPr id="220" name="Shape 220"/>
          <p:cNvPicPr preferRelativeResize="0"/>
          <p:nvPr/>
        </p:nvPicPr>
        <p:blipFill rotWithShape="1">
          <a:blip r:embed="rId3">
            <a:alphaModFix/>
          </a:blip>
          <a:srcRect b="0" l="0" r="0" t="0"/>
          <a:stretch/>
        </p:blipFill>
        <p:spPr>
          <a:xfrm>
            <a:off x="2157375" y="1220550"/>
            <a:ext cx="7877400" cy="5570400"/>
          </a:xfrm>
          <a:prstGeom prst="rect">
            <a:avLst/>
          </a:prstGeom>
          <a:noFill/>
          <a:ln>
            <a:noFill/>
          </a:ln>
          <a:effectLst>
            <a:outerShdw blurRad="190500" rotWithShape="0" algn="tl">
              <a:srgbClr val="000000">
                <a:alpha val="69800"/>
              </a:srgbClr>
            </a:outerShdw>
          </a:effectLst>
        </p:spPr>
      </p:pic>
      <p:pic>
        <p:nvPicPr>
          <p:cNvPr id="221" name="Shape 221"/>
          <p:cNvPicPr preferRelativeResize="0"/>
          <p:nvPr/>
        </p:nvPicPr>
        <p:blipFill rotWithShape="1">
          <a:blip r:embed="rId4">
            <a:alphaModFix/>
          </a:blip>
          <a:srcRect b="0" l="0" r="0" t="0"/>
          <a:stretch/>
        </p:blipFill>
        <p:spPr>
          <a:xfrm>
            <a:off x="2157375" y="1220550"/>
            <a:ext cx="7877400" cy="5570400"/>
          </a:xfrm>
          <a:prstGeom prst="rect">
            <a:avLst/>
          </a:prstGeom>
          <a:noFill/>
          <a:ln>
            <a:noFill/>
          </a:ln>
          <a:effectLst>
            <a:outerShdw blurRad="190500" rotWithShape="0" algn="tl">
              <a:srgbClr val="000000">
                <a:alpha val="69800"/>
              </a:srgbClr>
            </a:outerShdw>
          </a:effec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226925" y="119025"/>
            <a:ext cx="10515599" cy="8373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3600" u="none" cap="none" strike="noStrike">
                <a:solidFill>
                  <a:schemeClr val="dk1"/>
                </a:solidFill>
                <a:latin typeface="Questrial"/>
                <a:ea typeface="Questrial"/>
                <a:cs typeface="Questrial"/>
                <a:sym typeface="Questrial"/>
              </a:rPr>
              <a:t>INTRO TO THE DESIGN PROCESS</a:t>
            </a:r>
          </a:p>
        </p:txBody>
      </p:sp>
      <p:pic>
        <p:nvPicPr>
          <p:cNvPr id="227" name="Shape 227"/>
          <p:cNvPicPr preferRelativeResize="0"/>
          <p:nvPr/>
        </p:nvPicPr>
        <p:blipFill rotWithShape="1">
          <a:blip r:embed="rId3">
            <a:alphaModFix/>
          </a:blip>
          <a:srcRect b="0" l="0" r="0" t="0"/>
          <a:stretch/>
        </p:blipFill>
        <p:spPr>
          <a:xfrm rot="5400000">
            <a:off x="-300693" y="1560685"/>
            <a:ext cx="4834889" cy="3626168"/>
          </a:xfrm>
          <a:prstGeom prst="rect">
            <a:avLst/>
          </a:prstGeom>
          <a:noFill/>
          <a:ln>
            <a:noFill/>
          </a:ln>
        </p:spPr>
      </p:pic>
      <p:pic>
        <p:nvPicPr>
          <p:cNvPr id="228" name="Shape 228"/>
          <p:cNvPicPr preferRelativeResize="0"/>
          <p:nvPr/>
        </p:nvPicPr>
        <p:blipFill rotWithShape="1">
          <a:blip r:embed="rId4">
            <a:alphaModFix/>
          </a:blip>
          <a:srcRect b="0" l="0" r="0" t="0"/>
          <a:stretch/>
        </p:blipFill>
        <p:spPr>
          <a:xfrm rot="5400000">
            <a:off x="3932850" y="2633971"/>
            <a:ext cx="4490720" cy="3368040"/>
          </a:xfrm>
          <a:prstGeom prst="rect">
            <a:avLst/>
          </a:prstGeom>
          <a:noFill/>
          <a:ln>
            <a:noFill/>
          </a:ln>
        </p:spPr>
      </p:pic>
      <p:pic>
        <p:nvPicPr>
          <p:cNvPr id="229" name="Shape 229"/>
          <p:cNvPicPr preferRelativeResize="0"/>
          <p:nvPr/>
        </p:nvPicPr>
        <p:blipFill rotWithShape="1">
          <a:blip r:embed="rId5">
            <a:alphaModFix/>
          </a:blip>
          <a:srcRect b="0" l="0" r="0" t="0"/>
          <a:stretch/>
        </p:blipFill>
        <p:spPr>
          <a:xfrm rot="5400000">
            <a:off x="7685704" y="1325072"/>
            <a:ext cx="4521300" cy="3390900"/>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442149" y="142600"/>
            <a:ext cx="11514600" cy="965400"/>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236" name="Shape 236"/>
          <p:cNvPicPr preferRelativeResize="0"/>
          <p:nvPr/>
        </p:nvPicPr>
        <p:blipFill rotWithShape="1">
          <a:blip r:embed="rId3">
            <a:alphaModFix/>
          </a:blip>
          <a:srcRect b="0" l="0" r="0" t="0"/>
          <a:stretch/>
        </p:blipFill>
        <p:spPr>
          <a:xfrm>
            <a:off x="2157375" y="1220550"/>
            <a:ext cx="7877400" cy="5570400"/>
          </a:xfrm>
          <a:prstGeom prst="rect">
            <a:avLst/>
          </a:prstGeom>
          <a:noFill/>
          <a:ln>
            <a:noFill/>
          </a:ln>
          <a:effectLst>
            <a:outerShdw blurRad="190500" rotWithShape="0" algn="tl">
              <a:srgbClr val="000000">
                <a:alpha val="69800"/>
              </a:srgbClr>
            </a:outerShdw>
          </a:effectLst>
        </p:spPr>
      </p:pic>
      <p:pic>
        <p:nvPicPr>
          <p:cNvPr id="237" name="Shape 237"/>
          <p:cNvPicPr preferRelativeResize="0"/>
          <p:nvPr/>
        </p:nvPicPr>
        <p:blipFill rotWithShape="1">
          <a:blip r:embed="rId4">
            <a:alphaModFix/>
          </a:blip>
          <a:srcRect b="0" l="0" r="0" t="0"/>
          <a:stretch/>
        </p:blipFill>
        <p:spPr>
          <a:xfrm>
            <a:off x="2157375" y="1220550"/>
            <a:ext cx="7877400" cy="5570400"/>
          </a:xfrm>
          <a:prstGeom prst="rect">
            <a:avLst/>
          </a:prstGeom>
          <a:noFill/>
          <a:ln>
            <a:noFill/>
          </a:ln>
          <a:effectLst>
            <a:outerShdw blurRad="190500" rotWithShape="0" algn="tl">
              <a:srgbClr val="000000">
                <a:alpha val="69800"/>
              </a:srgbClr>
            </a:outerShdw>
          </a:effectLst>
        </p:spPr>
      </p:pic>
      <p:sp>
        <p:nvSpPr>
          <p:cNvPr id="238" name="Shape 238"/>
          <p:cNvSpPr/>
          <p:nvPr/>
        </p:nvSpPr>
        <p:spPr>
          <a:xfrm>
            <a:off x="4932725" y="1019200"/>
            <a:ext cx="2365800"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1000"/>
                                        <p:tgtEl>
                                          <p:spTgt spid="2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