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65" r:id="rId3"/>
    <p:sldId id="284" r:id="rId4"/>
    <p:sldId id="285" r:id="rId5"/>
    <p:sldId id="280" r:id="rId6"/>
    <p:sldId id="273" r:id="rId7"/>
    <p:sldId id="283" r:id="rId8"/>
    <p:sldId id="268" r:id="rId9"/>
    <p:sldId id="274" r:id="rId10"/>
    <p:sldId id="275" r:id="rId11"/>
    <p:sldId id="276" r:id="rId12"/>
    <p:sldId id="277" r:id="rId13"/>
    <p:sldId id="281" r:id="rId14"/>
    <p:sldId id="278" r:id="rId15"/>
    <p:sldId id="279" r:id="rId16"/>
    <p:sldId id="282" r:id="rId17"/>
    <p:sldId id="287" r:id="rId18"/>
    <p:sldId id="269" r:id="rId19"/>
    <p:sldId id="28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BDD01-20FF-4548-94E1-DBF1E98AEF91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710275-8F4F-4D4C-9CB5-83E4A6159C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52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6A75-962C-47F9-9F49-59ABDE01A703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2A08-7B57-4408-8133-345FBA9D8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871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6A75-962C-47F9-9F49-59ABDE01A703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2A08-7B57-4408-8133-345FBA9D8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792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6A75-962C-47F9-9F49-59ABDE01A703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2A08-7B57-4408-8133-345FBA9D8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951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6A75-962C-47F9-9F49-59ABDE01A703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2A08-7B57-4408-8133-345FBA9D8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037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6A75-962C-47F9-9F49-59ABDE01A703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2A08-7B57-4408-8133-345FBA9D8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938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6A75-962C-47F9-9F49-59ABDE01A703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2A08-7B57-4408-8133-345FBA9D8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74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6A75-962C-47F9-9F49-59ABDE01A703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2A08-7B57-4408-8133-345FBA9D8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046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6A75-962C-47F9-9F49-59ABDE01A703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2A08-7B57-4408-8133-345FBA9D8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67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6A75-962C-47F9-9F49-59ABDE01A703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2A08-7B57-4408-8133-345FBA9D8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210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6A75-962C-47F9-9F49-59ABDE01A703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2A08-7B57-4408-8133-345FBA9D8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804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C6A75-962C-47F9-9F49-59ABDE01A703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902A08-7B57-4408-8133-345FBA9D8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39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C6A75-962C-47F9-9F49-59ABDE01A703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02A08-7B57-4408-8133-345FBA9D8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367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Design a Prosthetic Leg to Kick a Soccer Ball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5181600"/>
            <a:ext cx="8077200" cy="1499616"/>
          </a:xfrm>
        </p:spPr>
        <p:txBody>
          <a:bodyPr/>
          <a:lstStyle/>
          <a:p>
            <a:r>
              <a:rPr lang="en-US" dirty="0"/>
              <a:t>Kari Clase, Bryan Hubbard, Alyssa Panitch, Evan Rebar, Tahira Reid and Nancy </a:t>
            </a:r>
            <a:r>
              <a:rPr lang="en-US" dirty="0" err="1"/>
              <a:t>Tyrie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60319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Idea Generation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Team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" y="1800224"/>
            <a:ext cx="8229600" cy="4371975"/>
          </a:xfrm>
        </p:spPr>
        <p:txBody>
          <a:bodyPr>
            <a:noAutofit/>
          </a:bodyPr>
          <a:lstStyle/>
          <a:p>
            <a:r>
              <a:rPr lang="en-US" sz="2800" dirty="0"/>
              <a:t>In your design notebook, label “Team Design” on next </a:t>
            </a:r>
            <a:r>
              <a:rPr lang="en-US" sz="2800" dirty="0" smtClean="0"/>
              <a:t>page.</a:t>
            </a:r>
          </a:p>
          <a:p>
            <a:endParaRPr lang="en-US" sz="2800" dirty="0"/>
          </a:p>
          <a:p>
            <a:r>
              <a:rPr lang="en-US" sz="2800" dirty="0"/>
              <a:t>Share your plan with members of your design </a:t>
            </a:r>
            <a:r>
              <a:rPr lang="en-US" sz="2800" dirty="0" smtClean="0"/>
              <a:t>team.</a:t>
            </a:r>
          </a:p>
          <a:p>
            <a:endParaRPr lang="en-US" sz="2800" dirty="0"/>
          </a:p>
          <a:p>
            <a:r>
              <a:rPr lang="en-US" sz="2800" dirty="0"/>
              <a:t>Agree on one </a:t>
            </a:r>
            <a:r>
              <a:rPr lang="en-US" sz="2800" dirty="0" smtClean="0"/>
              <a:t>design.  Draw </a:t>
            </a:r>
            <a:r>
              <a:rPr lang="en-US" sz="2800" dirty="0"/>
              <a:t>a sketch of your team </a:t>
            </a:r>
            <a:r>
              <a:rPr lang="en-US" sz="2800" dirty="0" smtClean="0"/>
              <a:t>design and create a list of materials you will need (and cost).</a:t>
            </a:r>
          </a:p>
          <a:p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395287"/>
            <a:ext cx="1428750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31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Solution Production and Performance - </a:t>
            </a:r>
            <a:r>
              <a:rPr lang="en-US" dirty="0"/>
              <a:t>Construct and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You will have 15 minutes to construct</a:t>
            </a:r>
          </a:p>
          <a:p>
            <a:endParaRPr lang="en-US" sz="2800" dirty="0" smtClean="0"/>
          </a:p>
          <a:p>
            <a:r>
              <a:rPr lang="en-US" sz="2800" dirty="0" smtClean="0"/>
              <a:t>Keep in mind:</a:t>
            </a:r>
          </a:p>
          <a:p>
            <a:pPr lvl="1"/>
            <a:r>
              <a:rPr lang="en-US" sz="2800" dirty="0" smtClean="0"/>
              <a:t>You must follow your team design</a:t>
            </a:r>
          </a:p>
          <a:p>
            <a:pPr lvl="1"/>
            <a:r>
              <a:rPr lang="en-US" sz="2800" dirty="0" smtClean="0"/>
              <a:t>Use only the materials provided</a:t>
            </a:r>
          </a:p>
          <a:p>
            <a:pPr lvl="1"/>
            <a:r>
              <a:rPr lang="en-US" sz="2800" dirty="0" smtClean="0"/>
              <a:t>Note any modifications you wish to make to your design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80702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Solution Production and </a:t>
            </a:r>
            <a:r>
              <a:rPr lang="en-US" i="1" dirty="0" smtClean="0"/>
              <a:t>Performance - </a:t>
            </a:r>
            <a:r>
              <a:rPr lang="en-US" dirty="0" smtClean="0"/>
              <a:t>Construct </a:t>
            </a:r>
            <a:r>
              <a:rPr lang="en-US" dirty="0"/>
              <a:t>and </a:t>
            </a:r>
            <a:r>
              <a:rPr lang="en-US" dirty="0" smtClean="0"/>
              <a:t>Test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2800" dirty="0"/>
              <a:t>How are we going to test our designs</a:t>
            </a:r>
            <a:r>
              <a:rPr lang="en-US" sz="2800" dirty="0" smtClean="0"/>
              <a:t>?</a:t>
            </a: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endParaRPr lang="en-US" altLang="en-US" sz="2800" dirty="0" smtClean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 u="sng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Test Conditions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/>
              <a:t>Find a test surface and create a starting line.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/>
              <a:t>Use </a:t>
            </a:r>
            <a:r>
              <a:rPr lang="en-US" altLang="en-US" sz="2800" dirty="0" smtClean="0"/>
              <a:t>a golf ball and a plastic golf ball.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/>
              <a:t>Have </a:t>
            </a:r>
            <a:r>
              <a:rPr lang="en-US" altLang="en-US" sz="2800" dirty="0" smtClean="0"/>
              <a:t>students “kick” each ball.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/>
              <a:t>Measure the distance each ball travels.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800" dirty="0" smtClean="0"/>
              <a:t>Record the data for each team.</a:t>
            </a:r>
            <a:endParaRPr lang="en-US" altLang="en-US" sz="2800" dirty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28997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Data Collection </a:t>
            </a:r>
            <a:endParaRPr lang="en-US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0458039"/>
              </p:ext>
            </p:extLst>
          </p:nvPr>
        </p:nvGraphicFramePr>
        <p:xfrm>
          <a:off x="990600" y="1447800"/>
          <a:ext cx="7162801" cy="532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255"/>
                <a:gridCol w="2809773"/>
                <a:gridCol w="28097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Team #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Golf Ball Distance</a:t>
                      </a:r>
                      <a:r>
                        <a:rPr lang="en-US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(inches)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Plastic Golf Ball Distance 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(inches)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7121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Communication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Share </a:t>
            </a:r>
            <a:r>
              <a:rPr lang="en-US" dirty="0"/>
              <a:t>R</a:t>
            </a:r>
            <a:r>
              <a:rPr lang="en-US" dirty="0" smtClean="0"/>
              <a:t>esults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0386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What were your results?</a:t>
            </a:r>
          </a:p>
          <a:p>
            <a:endParaRPr lang="en-US" sz="2800" dirty="0" smtClean="0"/>
          </a:p>
          <a:p>
            <a:r>
              <a:rPr lang="en-US" sz="2800" dirty="0" smtClean="0"/>
              <a:t>Did your team’s design meet the client’s needs?</a:t>
            </a:r>
          </a:p>
          <a:p>
            <a:endParaRPr lang="en-US" sz="2800" dirty="0" smtClean="0"/>
          </a:p>
          <a:p>
            <a:r>
              <a:rPr lang="en-US" sz="2800" dirty="0" smtClean="0"/>
              <a:t>In what ways did your team use what you know about mass, volume, and density and the types of joints and to inform your design?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6135" y="152400"/>
            <a:ext cx="217331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121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Optimization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Improve and Re-design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267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In what ways could you improve your design?</a:t>
            </a:r>
          </a:p>
          <a:p>
            <a:endParaRPr lang="en-US" sz="2800" dirty="0" smtClean="0"/>
          </a:p>
          <a:p>
            <a:r>
              <a:rPr lang="en-US" sz="2800" dirty="0"/>
              <a:t>What is one feature you could re-design</a:t>
            </a:r>
            <a:r>
              <a:rPr lang="en-US" sz="2800" dirty="0" smtClean="0"/>
              <a:t>?</a:t>
            </a:r>
          </a:p>
          <a:p>
            <a:endParaRPr lang="en-US" sz="2800" dirty="0"/>
          </a:p>
          <a:p>
            <a:r>
              <a:rPr lang="en-US" sz="2800" dirty="0"/>
              <a:t>To what extent could your re-design improve your results?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55313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/>
              <a:t>Data Collection - Redesign </a:t>
            </a:r>
            <a:endParaRPr lang="en-US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06325100"/>
              </p:ext>
            </p:extLst>
          </p:nvPr>
        </p:nvGraphicFramePr>
        <p:xfrm>
          <a:off x="990600" y="1447800"/>
          <a:ext cx="7162801" cy="5328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3255"/>
                <a:gridCol w="2809773"/>
                <a:gridCol w="280977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Team #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Golf Ball Distance</a:t>
                      </a:r>
                      <a:r>
                        <a:rPr lang="en-US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n-US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(inches)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Plastic Golf Ball Distance </a:t>
                      </a:r>
                    </a:p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(inches)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8195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198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65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782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Inquiry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Kick soccer ball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88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Inquiry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Measure mass and volume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121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 Additional </a:t>
            </a:r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Apple Activity: Measure mass of an apple; slice apple; measure individual slices; add the mass of individual slices and compare to whole.</a:t>
            </a:r>
          </a:p>
          <a:p>
            <a:r>
              <a:rPr lang="en-US" dirty="0" smtClean="0"/>
              <a:t>View video on Density of Bowling Ball</a:t>
            </a:r>
          </a:p>
          <a:p>
            <a:r>
              <a:rPr lang="en-US" dirty="0" smtClean="0"/>
              <a:t>Activity:  Does the volume of an object change if its shape changes?</a:t>
            </a:r>
          </a:p>
          <a:p>
            <a:r>
              <a:rPr lang="en-US" dirty="0" smtClean="0"/>
              <a:t>Foldable:  Reinforce vocabulary using definitions and drawings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3086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scription: http://www.sportsclipart.com/sports_clipart/football_player_kicking_a_football_or_soccer_ball_0515-1002-2723-4934_SMU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466" y="4652222"/>
            <a:ext cx="3299534" cy="220503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Prosthetic Leg Design 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8872" indent="0">
              <a:buNone/>
            </a:pPr>
            <a:r>
              <a:rPr lang="en-US" dirty="0" smtClean="0"/>
              <a:t>A young child, who has a prosthetic leg, really enjoys playing sports.  Unfortunately, their current prosthesis does not allow them to play soccer.  Boiler </a:t>
            </a:r>
            <a:r>
              <a:rPr lang="en-US" dirty="0" err="1"/>
              <a:t>BioTech</a:t>
            </a:r>
            <a:r>
              <a:rPr lang="en-US" dirty="0"/>
              <a:t>, a company in Warsaw, Indiana, </a:t>
            </a:r>
            <a:r>
              <a:rPr lang="en-US" dirty="0" smtClean="0"/>
              <a:t>needs you to design a prototype of a prosthetic leg, which mimics the movement of a hinge joint, to kick a soccer ball.  </a:t>
            </a:r>
          </a:p>
          <a:p>
            <a:pPr marL="118872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34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Problem Scoping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Identifying the problem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4340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What is the problem?</a:t>
            </a:r>
          </a:p>
          <a:p>
            <a:pPr lvl="1"/>
            <a:r>
              <a:rPr lang="en-US" sz="2600" dirty="0" smtClean="0"/>
              <a:t>A child can not play sports with current prosthetic leg.</a:t>
            </a:r>
          </a:p>
          <a:p>
            <a:endParaRPr lang="en-US" sz="1300" dirty="0" smtClean="0"/>
          </a:p>
          <a:p>
            <a:r>
              <a:rPr lang="en-US" sz="2800" dirty="0" smtClean="0"/>
              <a:t>What is the goal?</a:t>
            </a:r>
          </a:p>
          <a:p>
            <a:pPr lvl="1"/>
            <a:r>
              <a:rPr lang="en-US" sz="2600" dirty="0"/>
              <a:t>To </a:t>
            </a:r>
            <a:r>
              <a:rPr lang="en-US" sz="2600" dirty="0" smtClean="0"/>
              <a:t>design prototype of a prosthetic leg to kick a soccer ball. </a:t>
            </a:r>
          </a:p>
          <a:p>
            <a:pPr marL="457200" lvl="1" indent="0">
              <a:buNone/>
            </a:pPr>
            <a:endParaRPr lang="en-US" sz="1300" dirty="0" smtClean="0"/>
          </a:p>
          <a:p>
            <a:r>
              <a:rPr lang="en-US" sz="2800" dirty="0" smtClean="0"/>
              <a:t>Who is the client?</a:t>
            </a:r>
          </a:p>
          <a:p>
            <a:pPr lvl="1"/>
            <a:r>
              <a:rPr lang="en-US" sz="2600" dirty="0" smtClean="0"/>
              <a:t>Boiler </a:t>
            </a:r>
            <a:r>
              <a:rPr lang="en-US" sz="2600" dirty="0" err="1" smtClean="0"/>
              <a:t>BioTech</a:t>
            </a:r>
            <a:endParaRPr lang="en-US" sz="2600" dirty="0" smtClean="0"/>
          </a:p>
          <a:p>
            <a:pPr marL="457200" lvl="1" indent="0">
              <a:buNone/>
            </a:pPr>
            <a:endParaRPr lang="en-US" sz="1300" dirty="0" smtClean="0"/>
          </a:p>
          <a:p>
            <a:r>
              <a:rPr lang="en-US" sz="2800" dirty="0" smtClean="0"/>
              <a:t>Who is the end user?</a:t>
            </a:r>
          </a:p>
          <a:p>
            <a:pPr lvl="1"/>
            <a:r>
              <a:rPr lang="en-US" sz="2600" dirty="0" smtClean="0"/>
              <a:t>The child</a:t>
            </a:r>
          </a:p>
        </p:txBody>
      </p:sp>
      <p:pic>
        <p:nvPicPr>
          <p:cNvPr id="5" name="Picture 4" descr="Macintosh HD:Users:kristietank:Dropbox:PictureSTEM:second grade unit:EDP:images:toy images:crayons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04800"/>
            <a:ext cx="1712960" cy="1737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51180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i="1" dirty="0" smtClean="0"/>
              <a:t>Problem Scoping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Identifying the problem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43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What are the design criteria (desired features)?</a:t>
            </a:r>
          </a:p>
          <a:p>
            <a:pPr lvl="1"/>
            <a:r>
              <a:rPr lang="en-US" sz="2400" dirty="0" smtClean="0"/>
              <a:t>The leg should hinge like a real joint</a:t>
            </a:r>
          </a:p>
          <a:p>
            <a:pPr marL="457200" lvl="1" indent="0">
              <a:buNone/>
            </a:pPr>
            <a:endParaRPr lang="en-US" sz="1200" dirty="0" smtClean="0"/>
          </a:p>
          <a:p>
            <a:r>
              <a:rPr lang="en-US" sz="2800" dirty="0" smtClean="0"/>
              <a:t>What are the design constraints?</a:t>
            </a:r>
          </a:p>
          <a:p>
            <a:pPr lvl="1"/>
            <a:r>
              <a:rPr lang="en-US" sz="2400" dirty="0" smtClean="0"/>
              <a:t>Materials provided</a:t>
            </a:r>
          </a:p>
          <a:p>
            <a:pPr lvl="1"/>
            <a:r>
              <a:rPr lang="en-US" sz="2400" dirty="0" smtClean="0"/>
              <a:t>Time</a:t>
            </a:r>
            <a:endParaRPr lang="en-US" sz="2400" dirty="0"/>
          </a:p>
        </p:txBody>
      </p:sp>
      <p:pic>
        <p:nvPicPr>
          <p:cNvPr id="4" name="Picture 3" descr="Macintosh HD:Users:kristietank:Dropbox:PictureSTEM:second grade unit:EDP:images:toy images:crayons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304800"/>
            <a:ext cx="1712960" cy="1737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8438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Materials  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44698"/>
              </p:ext>
            </p:extLst>
          </p:nvPr>
        </p:nvGraphicFramePr>
        <p:xfrm>
          <a:off x="381000" y="1905000"/>
          <a:ext cx="8001000" cy="419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500"/>
                <a:gridCol w="4000500"/>
              </a:tblGrid>
              <a:tr h="698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Material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698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 (plastic piece)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$10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698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Brass fastener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$5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698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Rubber band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$2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698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Zip tie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  <a:tr h="6985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Wire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$0.50</a:t>
                      </a:r>
                      <a:endParaRPr lang="en-US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12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Idea Generation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Individual Plan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390" y="1905000"/>
            <a:ext cx="8153400" cy="4724400"/>
          </a:xfrm>
        </p:spPr>
        <p:txBody>
          <a:bodyPr>
            <a:noAutofit/>
          </a:bodyPr>
          <a:lstStyle/>
          <a:p>
            <a:r>
              <a:rPr lang="en-US" sz="2800" dirty="0"/>
              <a:t>Do you have enough information?</a:t>
            </a:r>
          </a:p>
          <a:p>
            <a:r>
              <a:rPr lang="en-US" sz="2800" dirty="0"/>
              <a:t>What questions do you still have?</a:t>
            </a:r>
          </a:p>
          <a:p>
            <a:endParaRPr lang="en-US" sz="2800" smtClean="0"/>
          </a:p>
          <a:p>
            <a:r>
              <a:rPr lang="en-US" sz="2800" smtClean="0"/>
              <a:t>In </a:t>
            </a:r>
            <a:r>
              <a:rPr lang="en-US" sz="2800" dirty="0" smtClean="0"/>
              <a:t>your design notebook, label “Individual Design” on one page</a:t>
            </a:r>
          </a:p>
          <a:p>
            <a:endParaRPr lang="en-US" sz="2800" dirty="0" smtClean="0"/>
          </a:p>
          <a:p>
            <a:r>
              <a:rPr lang="en-US" sz="2800" dirty="0" smtClean="0"/>
              <a:t>Draw a sketch of your design </a:t>
            </a:r>
            <a:r>
              <a:rPr lang="en-US" sz="2800" dirty="0" smtClean="0">
                <a:sym typeface="Wingdings" panose="05000000000000000000" pitchFamily="2" charset="2"/>
              </a:rPr>
              <a:t> Include labels, perspective, scale</a:t>
            </a:r>
            <a:endParaRPr lang="en-US" sz="2800" dirty="0"/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1400" y="152400"/>
            <a:ext cx="1586364" cy="157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169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751</TotalTime>
  <Words>574</Words>
  <Application>Microsoft Office PowerPoint</Application>
  <PresentationFormat>On-screen Show (4:3)</PresentationFormat>
  <Paragraphs>112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Design a Prosthetic Leg to Kick a Soccer Ball</vt:lpstr>
      <vt:lpstr>Science Inquiry </vt:lpstr>
      <vt:lpstr>Science Inquiry </vt:lpstr>
      <vt:lpstr>Optional Additional Activities</vt:lpstr>
      <vt:lpstr>Prosthetic Leg Design Challenge</vt:lpstr>
      <vt:lpstr> Problem Scoping Identifying the problem </vt:lpstr>
      <vt:lpstr> Problem Scoping Identifying the problem </vt:lpstr>
      <vt:lpstr>Materials  </vt:lpstr>
      <vt:lpstr> Idea Generation Individual Plan </vt:lpstr>
      <vt:lpstr>Idea Generation Team Design</vt:lpstr>
      <vt:lpstr>Solution Production and Performance - Construct and Test</vt:lpstr>
      <vt:lpstr>Solution Production and Performance - Construct and Test</vt:lpstr>
      <vt:lpstr>Data Collection </vt:lpstr>
      <vt:lpstr> Communication Share Results </vt:lpstr>
      <vt:lpstr> Optimization Improve and Re-design </vt:lpstr>
      <vt:lpstr>Data Collection - Redesign </vt:lpstr>
      <vt:lpstr>Student Work</vt:lpstr>
      <vt:lpstr>Literacy</vt:lpstr>
      <vt:lpstr>Assessment</vt:lpstr>
    </vt:vector>
  </TitlesOfParts>
  <Company>Engineering Computer Network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Slow Boat</dc:title>
  <dc:creator>Hubbard, Bryan J</dc:creator>
  <cp:lastModifiedBy>Nyquist, Chell E</cp:lastModifiedBy>
  <cp:revision>40</cp:revision>
  <dcterms:created xsi:type="dcterms:W3CDTF">2013-04-23T14:02:32Z</dcterms:created>
  <dcterms:modified xsi:type="dcterms:W3CDTF">2017-04-25T15:26:08Z</dcterms:modified>
</cp:coreProperties>
</file>