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72035" y="233279"/>
            <a:ext cx="8399999" cy="3330600"/>
          </a:xfrm>
          <a:prstGeom prst="roundRect">
            <a:avLst>
              <a:gd fmla="val 3653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72035" y="3678300"/>
            <a:ext cx="8399999" cy="904800"/>
          </a:xfrm>
          <a:prstGeom prst="roundRect">
            <a:avLst>
              <a:gd fmla="val 15243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7200"/>
            </a:lvl1pPr>
            <a:lvl2pPr lvl="1">
              <a:spcBef>
                <a:spcPts val="0"/>
              </a:spcBef>
              <a:buSzPct val="100000"/>
              <a:defRPr sz="7200"/>
            </a:lvl2pPr>
            <a:lvl3pPr lvl="2">
              <a:spcBef>
                <a:spcPts val="0"/>
              </a:spcBef>
              <a:buSzPct val="100000"/>
              <a:defRPr sz="7200"/>
            </a:lvl3pPr>
            <a:lvl4pPr lvl="3">
              <a:spcBef>
                <a:spcPts val="0"/>
              </a:spcBef>
              <a:buSzPct val="100000"/>
              <a:defRPr sz="7200"/>
            </a:lvl4pPr>
            <a:lvl5pPr lvl="4">
              <a:spcBef>
                <a:spcPts val="0"/>
              </a:spcBef>
              <a:buSzPct val="100000"/>
              <a:defRPr sz="7200"/>
            </a:lvl5pPr>
            <a:lvl6pPr lvl="5">
              <a:spcBef>
                <a:spcPts val="0"/>
              </a:spcBef>
              <a:buSzPct val="100000"/>
              <a:defRPr sz="7200"/>
            </a:lvl6pPr>
            <a:lvl7pPr lvl="6">
              <a:spcBef>
                <a:spcPts val="0"/>
              </a:spcBef>
              <a:buSzPct val="100000"/>
              <a:defRPr sz="7200"/>
            </a:lvl7pPr>
            <a:lvl8pPr lvl="7">
              <a:spcBef>
                <a:spcPts val="0"/>
              </a:spcBef>
              <a:buSzPct val="100000"/>
              <a:defRPr sz="7200"/>
            </a:lvl8pPr>
            <a:lvl9pPr lvl="8"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SzPct val="100000"/>
              <a:buNone/>
              <a:defRPr sz="3000"/>
            </a:lvl2pPr>
            <a:lvl3pPr lvl="2">
              <a:spcBef>
                <a:spcPts val="0"/>
              </a:spcBef>
              <a:buSzPct val="100000"/>
              <a:buNone/>
              <a:defRPr sz="3000"/>
            </a:lvl3pPr>
            <a:lvl4pPr lvl="3">
              <a:spcBef>
                <a:spcPts val="0"/>
              </a:spcBef>
              <a:buSzPct val="100000"/>
              <a:buNone/>
              <a:defRPr sz="3000"/>
            </a:lvl4pPr>
            <a:lvl5pPr lvl="4">
              <a:spcBef>
                <a:spcPts val="0"/>
              </a:spcBef>
              <a:buSzPct val="100000"/>
              <a:buNone/>
              <a:defRPr sz="3000"/>
            </a:lvl5pPr>
            <a:lvl6pPr lvl="5">
              <a:spcBef>
                <a:spcPts val="0"/>
              </a:spcBef>
              <a:buSzPct val="100000"/>
              <a:buNone/>
              <a:defRPr sz="3000"/>
            </a:lvl6pPr>
            <a:lvl7pPr lvl="6">
              <a:spcBef>
                <a:spcPts val="0"/>
              </a:spcBef>
              <a:buSzPct val="100000"/>
              <a:buNone/>
              <a:defRPr sz="3000"/>
            </a:lvl7pPr>
            <a:lvl8pPr lvl="7">
              <a:spcBef>
                <a:spcPts val="0"/>
              </a:spcBef>
              <a:buSzPct val="100000"/>
              <a:buNone/>
              <a:defRPr sz="3000"/>
            </a:lvl8pPr>
            <a:lvl9pPr lvl="8"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 rot="10800000">
            <a:off x="372035" y="59"/>
            <a:ext cx="8399999" cy="1049700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372035" y="1163170"/>
            <a:ext cx="4114800" cy="3877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 flipH="1" rot="10800000">
            <a:off x="372035" y="59"/>
            <a:ext cx="8399999" cy="1049700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/>
          <p:nvPr/>
        </p:nvSpPr>
        <p:spPr>
          <a:xfrm>
            <a:off x="4657164" y="1163170"/>
            <a:ext cx="4114800" cy="3877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 flipH="1" rot="10800000">
            <a:off x="372035" y="59"/>
            <a:ext cx="8399999" cy="1049700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1" name="Shape 31"/>
          <p:cNvSpPr/>
          <p:nvPr/>
        </p:nvSpPr>
        <p:spPr>
          <a:xfrm>
            <a:off x="372035" y="233279"/>
            <a:ext cx="8399999" cy="3868499"/>
          </a:xfrm>
          <a:prstGeom prst="roundRect">
            <a:avLst>
              <a:gd fmla="val 2776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372035" y="235584"/>
            <a:ext cx="8399999" cy="4672199"/>
          </a:xfrm>
          <a:prstGeom prst="roundRect">
            <a:avLst>
              <a:gd fmla="val 225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8E7CC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nrumpler@plymouth.k12.in.us" TargetMode="External"/><Relationship Id="rId4" Type="http://schemas.openxmlformats.org/officeDocument/2006/relationships/hyperlink" Target="mailto:svanderweele@plymouth.k12.in.us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solidFill>
                  <a:srgbClr val="8E7CC3"/>
                </a:solidFill>
              </a:rPr>
              <a:t>Graphic Organizers with Science Notebooking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Nikki Rumpler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Stacy VanDerWeele</a:t>
            </a:r>
          </a:p>
        </p:txBody>
      </p:sp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7171" y="2173775"/>
            <a:ext cx="1475503" cy="114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15861" y="2107601"/>
            <a:ext cx="1174288" cy="1207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8E7CC3"/>
                </a:solidFill>
              </a:rPr>
              <a:t>Contact Info: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212275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Nikki Rumpler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nrumpler@plymouth.k12.in.us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Stacy VanDerWeele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svanderweele@plymouth.k12.in.us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2" name="Shape 10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61524" y="3411725"/>
            <a:ext cx="992100" cy="1242469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9"/>
              </a:srgbClr>
            </a:outerShdw>
          </a:effectLst>
        </p:spPr>
      </p:pic>
      <p:pic>
        <p:nvPicPr>
          <p:cNvPr id="103" name="Shape 10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51462" y="1659189"/>
            <a:ext cx="1012200" cy="1267623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9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8E7CC3"/>
                </a:solidFill>
              </a:rPr>
              <a:t>How We Use the Notebook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*Our students put </a:t>
            </a:r>
            <a:r>
              <a:rPr lang="en" sz="2400">
                <a:solidFill>
                  <a:srgbClr val="8E7CC3"/>
                </a:solidFill>
              </a:rPr>
              <a:t>EVERYTHING</a:t>
            </a:r>
            <a:r>
              <a:rPr lang="en" sz="2400"/>
              <a:t> in the notebook.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*Table of Contents and page numbering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*Vocabulary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*Notes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*Drawings, Charts, Tables, etc.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*Investigations and Design Challenges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*Answers to questions from readings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*Foldables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8E7CC3"/>
                </a:solidFill>
              </a:rPr>
              <a:t>Getting Started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*It’s all about ORGANIZATION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</a:t>
            </a:r>
            <a:r>
              <a:rPr lang="en">
                <a:solidFill>
                  <a:srgbClr val="8E7CC3"/>
                </a:solidFill>
              </a:rPr>
              <a:t>Table of Contents</a:t>
            </a:r>
            <a:r>
              <a:rPr lang="en"/>
              <a:t>- various ways to do this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*Number all pages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*Options for having a </a:t>
            </a:r>
            <a:r>
              <a:rPr lang="en">
                <a:solidFill>
                  <a:srgbClr val="8E7CC3"/>
                </a:solidFill>
              </a:rPr>
              <a:t>Glossary</a:t>
            </a:r>
            <a:r>
              <a:rPr lang="en"/>
              <a:t> at the end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*Constantly remind students to update their table of contents as the year goes 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8E7CC3"/>
                </a:solidFill>
              </a:rPr>
              <a:t>Science Notebook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0788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*Can divide the notebook with “Title” pages between each topic or unit of study.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*Can use tabs to break notebook into sections based on topics or different units of study.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*Make sure to “Title” each page- this helps students know what to write in the table of contents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*THINK DIFFERENTLY:  You can glue anything into the notebook!  OR…  have the kids write all the steps, etc. directly into the notebook.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8E7CC3"/>
                </a:solidFill>
              </a:rPr>
              <a:t>Ways to Include things in notebook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*Shrink “worksheets” and papers down so that they will easily fit into the notebook.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*Type up (and shrink) any questions they need to answer, so that they can be glued in the notebook.  Their answers can be written directly into the notebook.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*Glue worksheets and/or papers directly into the notebooks….examples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*Make pockets to hold papers:  EXAMPLES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8E7CC3"/>
                </a:solidFill>
              </a:rPr>
              <a:t>Foldables</a:t>
            </a:r>
            <a:r>
              <a:rPr lang="en"/>
              <a:t>   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*This is one of our favorites!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*Great ways to organize vocabulary and so many different things.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*Examples: 5th &amp; 6th grade topics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674EA7"/>
                </a:solidFill>
              </a:rPr>
              <a:t>Resources: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674EA7"/>
                </a:solidFill>
              </a:rPr>
              <a:t>Dinah Zike’s Notebook Foldables For Spirals, Binders, &amp; Composition Books 4th Grade to College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674EA7"/>
                </a:solidFill>
              </a:rPr>
              <a:t>Dinah Zike’s Big Book of Science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9900FF"/>
                </a:solidFill>
              </a:rPr>
              <a:t>Examples: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827" y="996925"/>
            <a:ext cx="2614550" cy="3607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47627" y="1021490"/>
            <a:ext cx="2522200" cy="355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2624" y="1728600"/>
            <a:ext cx="3478749" cy="2668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900FF"/>
                </a:solidFill>
              </a:rPr>
              <a:t>Examples: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999" y="1185850"/>
            <a:ext cx="2791074" cy="3725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55825" y="1185850"/>
            <a:ext cx="2754385" cy="372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77400" y="1280274"/>
            <a:ext cx="2496125" cy="3562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8E7CC3"/>
                </a:solidFill>
              </a:rPr>
              <a:t>RESOURCES: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0667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" sz="1800"/>
              <a:t>Using Science Notebooks in Elementary Classroom</a:t>
            </a:r>
            <a:r>
              <a:rPr lang="en" sz="1800"/>
              <a:t>                                    Michael P. Klentschy (NSTA press)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i="1" lang="en" sz="1800"/>
              <a:t>Dinah Zike’s Big Book of Science Elementary K-6</a:t>
            </a:r>
            <a:r>
              <a:rPr lang="en" sz="18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i="1" lang="en" sz="1800"/>
              <a:t>Dinah Zike’s Notebook Foldables For Spirals, Binders, &amp; Composition Books 4th Grade-College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i="1" sz="1800"/>
          </a:p>
          <a:p>
            <a:pPr lvl="0">
              <a:spcBef>
                <a:spcPts val="0"/>
              </a:spcBef>
              <a:buNone/>
            </a:pPr>
            <a:r>
              <a:rPr b="1" lang="en" sz="1800">
                <a:solidFill>
                  <a:srgbClr val="8E7CC3"/>
                </a:solidFill>
              </a:rPr>
              <a:t>PINTEREST:  Lots of examples and ways to integrate foldables, graphic organizers, and notebooking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