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76" r:id="rId3"/>
    <p:sldId id="277" r:id="rId4"/>
    <p:sldId id="278" r:id="rId5"/>
    <p:sldId id="300" r:id="rId6"/>
    <p:sldId id="279" r:id="rId7"/>
    <p:sldId id="280" r:id="rId8"/>
    <p:sldId id="281" r:id="rId9"/>
    <p:sldId id="294" r:id="rId10"/>
    <p:sldId id="295" r:id="rId11"/>
    <p:sldId id="296" r:id="rId12"/>
    <p:sldId id="297" r:id="rId13"/>
    <p:sldId id="298" r:id="rId14"/>
    <p:sldId id="299" r:id="rId15"/>
    <p:sldId id="282" r:id="rId16"/>
    <p:sldId id="283" r:id="rId17"/>
    <p:sldId id="284" r:id="rId18"/>
    <p:sldId id="285" r:id="rId19"/>
    <p:sldId id="301" r:id="rId20"/>
    <p:sldId id="286" r:id="rId21"/>
    <p:sldId id="287" r:id="rId22"/>
    <p:sldId id="302" r:id="rId23"/>
    <p:sldId id="289" r:id="rId24"/>
    <p:sldId id="292" r:id="rId25"/>
    <p:sldId id="293" r:id="rId26"/>
  </p:sldIdLst>
  <p:sldSz cx="9144000" cy="6858000" type="screen4x3"/>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029" autoAdjust="0"/>
  </p:normalViewPr>
  <p:slideViewPr>
    <p:cSldViewPr>
      <p:cViewPr>
        <p:scale>
          <a:sx n="80" d="100"/>
          <a:sy n="80" d="100"/>
        </p:scale>
        <p:origin x="-2430" y="-4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313CC2-9C48-44EB-9DB9-49822C1F5FE9}" type="datetimeFigureOut">
              <a:rPr lang="en-US" smtClean="0"/>
              <a:pPr/>
              <a:t>4/25/2017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C148A9-A476-4B3A-8CB6-D8A1B006D7BB}" type="slidenum">
              <a:rPr lang="en-US" smtClean="0"/>
              <a:pPr/>
              <a:t>‹#›</a:t>
            </a:fld>
            <a:endParaRPr lang="en-US"/>
          </a:p>
        </p:txBody>
      </p:sp>
    </p:spTree>
    <p:extLst>
      <p:ext uri="{BB962C8B-B14F-4D97-AF65-F5344CB8AC3E}">
        <p14:creationId xmlns:p14="http://schemas.microsoft.com/office/powerpoint/2010/main" val="2756448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CC148A9-A476-4B3A-8CB6-D8A1B006D7BB}" type="slidenum">
              <a:rPr lang="en-US" smtClean="0"/>
              <a:pPr/>
              <a:t>2</a:t>
            </a:fld>
            <a:endParaRPr lang="en-US"/>
          </a:p>
        </p:txBody>
      </p:sp>
    </p:spTree>
    <p:extLst>
      <p:ext uri="{BB962C8B-B14F-4D97-AF65-F5344CB8AC3E}">
        <p14:creationId xmlns:p14="http://schemas.microsoft.com/office/powerpoint/2010/main" val="4211106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a:t>
            </a:r>
            <a:r>
              <a:rPr lang="en-US" dirty="0" smtClean="0"/>
              <a:t>will the chair be located? (kitchen/doctor's office)</a:t>
            </a:r>
          </a:p>
          <a:p>
            <a:r>
              <a:rPr lang="en-US" dirty="0" smtClean="0"/>
              <a:t>How often will the chair be used? (3 x day/all day)</a:t>
            </a:r>
          </a:p>
          <a:p>
            <a:r>
              <a:rPr lang="en-US" dirty="0" smtClean="0"/>
              <a:t>Will people be doing anything else as they sit in the chair? (eating/reading)</a:t>
            </a:r>
          </a:p>
          <a:p>
            <a:r>
              <a:rPr lang="en-US" dirty="0" smtClean="0"/>
              <a:t>Will this chair get dirty often? (yes/hopefully not)</a:t>
            </a:r>
          </a:p>
          <a:p>
            <a:r>
              <a:rPr lang="en-US" dirty="0" smtClean="0"/>
              <a:t>Who will use the chair? What are the physical characteristics of the user(s)? (under 30 pounds/possibly hundreds of pounds)</a:t>
            </a:r>
          </a:p>
          <a:p>
            <a:endParaRPr lang="en-US" dirty="0" smtClean="0"/>
          </a:p>
          <a:p>
            <a:r>
              <a:rPr lang="en-US" dirty="0" smtClean="0"/>
              <a:t>The answers to these questions helps to dictate the design. </a:t>
            </a:r>
          </a:p>
          <a:p>
            <a:endParaRPr lang="en-US" dirty="0" smtClean="0"/>
          </a:p>
          <a:p>
            <a:r>
              <a:rPr lang="en-US" dirty="0" smtClean="0"/>
              <a:t>For the next few weeks you will act as engineers. You will work in teams to design and build a chair prototype</a:t>
            </a:r>
          </a:p>
          <a:p>
            <a:endParaRPr lang="en-US" dirty="0" smtClean="0"/>
          </a:p>
          <a:p>
            <a:r>
              <a:rPr lang="en-US" dirty="0" smtClean="0"/>
              <a:t>Distribute Lifeguard Chair Design Brief</a:t>
            </a:r>
          </a:p>
          <a:p>
            <a:endParaRPr lang="en-US" dirty="0"/>
          </a:p>
        </p:txBody>
      </p:sp>
      <p:sp>
        <p:nvSpPr>
          <p:cNvPr id="4" name="Slide Number Placeholder 3"/>
          <p:cNvSpPr>
            <a:spLocks noGrp="1"/>
          </p:cNvSpPr>
          <p:nvPr>
            <p:ph type="sldNum" sz="quarter" idx="10"/>
          </p:nvPr>
        </p:nvSpPr>
        <p:spPr/>
        <p:txBody>
          <a:bodyPr/>
          <a:lstStyle/>
          <a:p>
            <a:fld id="{7CC148A9-A476-4B3A-8CB6-D8A1B006D7BB}" type="slidenum">
              <a:rPr lang="en-US" smtClean="0"/>
              <a:pPr/>
              <a:t>3</a:t>
            </a:fld>
            <a:endParaRPr lang="en-US"/>
          </a:p>
        </p:txBody>
      </p:sp>
    </p:spTree>
    <p:extLst>
      <p:ext uri="{BB962C8B-B14F-4D97-AF65-F5344CB8AC3E}">
        <p14:creationId xmlns:p14="http://schemas.microsoft.com/office/powerpoint/2010/main" val="4086240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427F9143-2CB2-4397-A4CF-C4485EF74CC2}" type="slidenum">
              <a:rPr lang="en-US" smtClean="0"/>
              <a:pPr/>
              <a:t>9</a:t>
            </a:fld>
            <a:endParaRPr lang="en-US"/>
          </a:p>
        </p:txBody>
      </p:sp>
    </p:spTree>
    <p:extLst>
      <p:ext uri="{BB962C8B-B14F-4D97-AF65-F5344CB8AC3E}">
        <p14:creationId xmlns:p14="http://schemas.microsoft.com/office/powerpoint/2010/main" val="535249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two forces working on a chair. The force of gravity pulling the chair</a:t>
            </a:r>
            <a:r>
              <a:rPr lang="en-US" baseline="0" dirty="0" smtClean="0"/>
              <a:t> to the center of the Earth. The upward force of Earth pushing against the chair.</a:t>
            </a:r>
          </a:p>
          <a:p>
            <a:endParaRPr lang="en-US" baseline="0" dirty="0" smtClean="0"/>
          </a:p>
          <a:p>
            <a:r>
              <a:rPr lang="en-US" baseline="0" dirty="0" smtClean="0"/>
              <a:t>When the two forces are balanced or equal, the chair remains still. Should one force be greater then the other, the chair falls over. These are forces acting on the chair.</a:t>
            </a:r>
          </a:p>
          <a:p>
            <a:endParaRPr lang="en-US" baseline="0" dirty="0" smtClean="0"/>
          </a:p>
          <a:p>
            <a:r>
              <a:rPr lang="en-US" baseline="0" dirty="0" smtClean="0"/>
              <a:t>When a weight or mass is added to the chair, then additional forces are considered. The force of compression represents </a:t>
            </a:r>
            <a:endParaRPr lang="en-US" dirty="0"/>
          </a:p>
        </p:txBody>
      </p:sp>
      <p:sp>
        <p:nvSpPr>
          <p:cNvPr id="4" name="Slide Number Placeholder 3"/>
          <p:cNvSpPr>
            <a:spLocks noGrp="1"/>
          </p:cNvSpPr>
          <p:nvPr>
            <p:ph type="sldNum" sz="quarter" idx="10"/>
          </p:nvPr>
        </p:nvSpPr>
        <p:spPr/>
        <p:txBody>
          <a:bodyPr/>
          <a:lstStyle/>
          <a:p>
            <a:fld id="{7CC148A9-A476-4B3A-8CB6-D8A1B006D7BB}" type="slidenum">
              <a:rPr lang="en-US" smtClean="0"/>
              <a:pPr/>
              <a:t>10</a:t>
            </a:fld>
            <a:endParaRPr lang="en-US"/>
          </a:p>
        </p:txBody>
      </p:sp>
    </p:spTree>
    <p:extLst>
      <p:ext uri="{BB962C8B-B14F-4D97-AF65-F5344CB8AC3E}">
        <p14:creationId xmlns:p14="http://schemas.microsoft.com/office/powerpoint/2010/main" val="1189422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F1111B-A22E-42F6-A7D4-F07859ED51D4}"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501FF-186C-4B53-83D5-84BDF2F9D9A3}" type="slidenum">
              <a:rPr lang="en-US" smtClean="0"/>
              <a:pPr/>
              <a:t>‹#›</a:t>
            </a:fld>
            <a:endParaRPr lang="en-US"/>
          </a:p>
        </p:txBody>
      </p:sp>
    </p:spTree>
    <p:extLst>
      <p:ext uri="{BB962C8B-B14F-4D97-AF65-F5344CB8AC3E}">
        <p14:creationId xmlns:p14="http://schemas.microsoft.com/office/powerpoint/2010/main" val="3193661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F1111B-A22E-42F6-A7D4-F07859ED51D4}"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501FF-186C-4B53-83D5-84BDF2F9D9A3}" type="slidenum">
              <a:rPr lang="en-US" smtClean="0"/>
              <a:pPr/>
              <a:t>‹#›</a:t>
            </a:fld>
            <a:endParaRPr lang="en-US"/>
          </a:p>
        </p:txBody>
      </p:sp>
    </p:spTree>
    <p:extLst>
      <p:ext uri="{BB962C8B-B14F-4D97-AF65-F5344CB8AC3E}">
        <p14:creationId xmlns:p14="http://schemas.microsoft.com/office/powerpoint/2010/main" val="2907054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F1111B-A22E-42F6-A7D4-F07859ED51D4}"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501FF-186C-4B53-83D5-84BDF2F9D9A3}" type="slidenum">
              <a:rPr lang="en-US" smtClean="0"/>
              <a:pPr/>
              <a:t>‹#›</a:t>
            </a:fld>
            <a:endParaRPr lang="en-US"/>
          </a:p>
        </p:txBody>
      </p:sp>
    </p:spTree>
    <p:extLst>
      <p:ext uri="{BB962C8B-B14F-4D97-AF65-F5344CB8AC3E}">
        <p14:creationId xmlns:p14="http://schemas.microsoft.com/office/powerpoint/2010/main" val="3822495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F1111B-A22E-42F6-A7D4-F07859ED51D4}"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501FF-186C-4B53-83D5-84BDF2F9D9A3}" type="slidenum">
              <a:rPr lang="en-US" smtClean="0"/>
              <a:pPr/>
              <a:t>‹#›</a:t>
            </a:fld>
            <a:endParaRPr lang="en-US"/>
          </a:p>
        </p:txBody>
      </p:sp>
    </p:spTree>
    <p:extLst>
      <p:ext uri="{BB962C8B-B14F-4D97-AF65-F5344CB8AC3E}">
        <p14:creationId xmlns:p14="http://schemas.microsoft.com/office/powerpoint/2010/main" val="4073210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F1111B-A22E-42F6-A7D4-F07859ED51D4}"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501FF-186C-4B53-83D5-84BDF2F9D9A3}" type="slidenum">
              <a:rPr lang="en-US" smtClean="0"/>
              <a:pPr/>
              <a:t>‹#›</a:t>
            </a:fld>
            <a:endParaRPr lang="en-US"/>
          </a:p>
        </p:txBody>
      </p:sp>
    </p:spTree>
    <p:extLst>
      <p:ext uri="{BB962C8B-B14F-4D97-AF65-F5344CB8AC3E}">
        <p14:creationId xmlns:p14="http://schemas.microsoft.com/office/powerpoint/2010/main" val="2575551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F1111B-A22E-42F6-A7D4-F07859ED51D4}" type="datetimeFigureOut">
              <a:rPr lang="en-US" smtClean="0"/>
              <a:pPr/>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501FF-186C-4B53-83D5-84BDF2F9D9A3}" type="slidenum">
              <a:rPr lang="en-US" smtClean="0"/>
              <a:pPr/>
              <a:t>‹#›</a:t>
            </a:fld>
            <a:endParaRPr lang="en-US"/>
          </a:p>
        </p:txBody>
      </p:sp>
    </p:spTree>
    <p:extLst>
      <p:ext uri="{BB962C8B-B14F-4D97-AF65-F5344CB8AC3E}">
        <p14:creationId xmlns:p14="http://schemas.microsoft.com/office/powerpoint/2010/main" val="4099166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F1111B-A22E-42F6-A7D4-F07859ED51D4}" type="datetimeFigureOut">
              <a:rPr lang="en-US" smtClean="0"/>
              <a:pPr/>
              <a:t>4/25/2017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1501FF-186C-4B53-83D5-84BDF2F9D9A3}" type="slidenum">
              <a:rPr lang="en-US" smtClean="0"/>
              <a:pPr/>
              <a:t>‹#›</a:t>
            </a:fld>
            <a:endParaRPr lang="en-US"/>
          </a:p>
        </p:txBody>
      </p:sp>
    </p:spTree>
    <p:extLst>
      <p:ext uri="{BB962C8B-B14F-4D97-AF65-F5344CB8AC3E}">
        <p14:creationId xmlns:p14="http://schemas.microsoft.com/office/powerpoint/2010/main" val="1934240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1111B-A22E-42F6-A7D4-F07859ED51D4}" type="datetimeFigureOut">
              <a:rPr lang="en-US" smtClean="0"/>
              <a:pPr/>
              <a:t>4/25/2017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1501FF-186C-4B53-83D5-84BDF2F9D9A3}" type="slidenum">
              <a:rPr lang="en-US" smtClean="0"/>
              <a:pPr/>
              <a:t>‹#›</a:t>
            </a:fld>
            <a:endParaRPr lang="en-US"/>
          </a:p>
        </p:txBody>
      </p:sp>
    </p:spTree>
    <p:extLst>
      <p:ext uri="{BB962C8B-B14F-4D97-AF65-F5344CB8AC3E}">
        <p14:creationId xmlns:p14="http://schemas.microsoft.com/office/powerpoint/2010/main" val="2218786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F1111B-A22E-42F6-A7D4-F07859ED51D4}" type="datetimeFigureOut">
              <a:rPr lang="en-US" smtClean="0"/>
              <a:pPr/>
              <a:t>4/25/2017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1501FF-186C-4B53-83D5-84BDF2F9D9A3}" type="slidenum">
              <a:rPr lang="en-US" smtClean="0"/>
              <a:pPr/>
              <a:t>‹#›</a:t>
            </a:fld>
            <a:endParaRPr lang="en-US"/>
          </a:p>
        </p:txBody>
      </p:sp>
    </p:spTree>
    <p:extLst>
      <p:ext uri="{BB962C8B-B14F-4D97-AF65-F5344CB8AC3E}">
        <p14:creationId xmlns:p14="http://schemas.microsoft.com/office/powerpoint/2010/main" val="1927626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F1111B-A22E-42F6-A7D4-F07859ED51D4}" type="datetimeFigureOut">
              <a:rPr lang="en-US" smtClean="0"/>
              <a:pPr/>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501FF-186C-4B53-83D5-84BDF2F9D9A3}" type="slidenum">
              <a:rPr lang="en-US" smtClean="0"/>
              <a:pPr/>
              <a:t>‹#›</a:t>
            </a:fld>
            <a:endParaRPr lang="en-US"/>
          </a:p>
        </p:txBody>
      </p:sp>
    </p:spTree>
    <p:extLst>
      <p:ext uri="{BB962C8B-B14F-4D97-AF65-F5344CB8AC3E}">
        <p14:creationId xmlns:p14="http://schemas.microsoft.com/office/powerpoint/2010/main" val="3336083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F1111B-A22E-42F6-A7D4-F07859ED51D4}" type="datetimeFigureOut">
              <a:rPr lang="en-US" smtClean="0"/>
              <a:pPr/>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501FF-186C-4B53-83D5-84BDF2F9D9A3}" type="slidenum">
              <a:rPr lang="en-US" smtClean="0"/>
              <a:pPr/>
              <a:t>‹#›</a:t>
            </a:fld>
            <a:endParaRPr lang="en-US"/>
          </a:p>
        </p:txBody>
      </p:sp>
    </p:spTree>
    <p:extLst>
      <p:ext uri="{BB962C8B-B14F-4D97-AF65-F5344CB8AC3E}">
        <p14:creationId xmlns:p14="http://schemas.microsoft.com/office/powerpoint/2010/main" val="2636283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1111B-A22E-42F6-A7D4-F07859ED51D4}" type="datetimeFigureOut">
              <a:rPr lang="en-US" smtClean="0"/>
              <a:pPr/>
              <a:t>4/25/2017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501FF-186C-4B53-83D5-84BDF2F9D9A3}" type="slidenum">
              <a:rPr lang="en-US" smtClean="0"/>
              <a:pPr/>
              <a:t>‹#›</a:t>
            </a:fld>
            <a:endParaRPr lang="en-US"/>
          </a:p>
        </p:txBody>
      </p:sp>
    </p:spTree>
    <p:extLst>
      <p:ext uri="{BB962C8B-B14F-4D97-AF65-F5344CB8AC3E}">
        <p14:creationId xmlns:p14="http://schemas.microsoft.com/office/powerpoint/2010/main" val="2208673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hyperlink" Target="http://www.google.com/url?sa=i&amp;source=images&amp;cd=&amp;cad=rja&amp;docid=4ZJ8r_GdnFHx8M&amp;tbnid=3XkXeaumJxRHsM:&amp;ved=0CAgQjRwwAA&amp;url=http://www.nist.gov/pml/div684/grp07/provingringdesign.cfm&amp;ei=2_CUUZT4FoTBygHH6YGQCw&amp;psig=AFQjCNGQFDqupmLaQE91ondWOlpXRUZCYg&amp;ust=136880188343347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om/url?sa=i&amp;source=images&amp;cd=&amp;cad=rja&amp;docid=cBnUT_ENqc39lM&amp;tbnid=qWA7CNchEVFVGM:&amp;ved=0CAgQjRwwAA&amp;url=http://garagesale-to.blogspot.com/2012/03/used-fisher-price-healthy-start.html&amp;ei=BM2wUfbRLoaIygH08QE&amp;psig=AFQjCNHrB9KeToKsSVTv7ypc8zFbIL6Mhg&amp;ust=137062771681930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the Engineering Design Process</a:t>
            </a:r>
            <a:endParaRPr lang="en-US" dirty="0"/>
          </a:p>
        </p:txBody>
      </p:sp>
      <p:sp>
        <p:nvSpPr>
          <p:cNvPr id="3" name="Subtitle 2"/>
          <p:cNvSpPr>
            <a:spLocks noGrp="1"/>
          </p:cNvSpPr>
          <p:nvPr>
            <p:ph type="subTitle" idx="1"/>
          </p:nvPr>
        </p:nvSpPr>
        <p:spPr/>
        <p:txBody>
          <a:bodyPr/>
          <a:lstStyle/>
          <a:p>
            <a:r>
              <a:rPr lang="en-US" dirty="0" smtClean="0"/>
              <a:t>Brenda Capobianco</a:t>
            </a:r>
          </a:p>
          <a:p>
            <a:r>
              <a:rPr lang="en-US" dirty="0" smtClean="0"/>
              <a:t>Chell Nyquist</a:t>
            </a:r>
          </a:p>
          <a:p>
            <a:r>
              <a:rPr lang="en-US" dirty="0" smtClean="0"/>
              <a:t>Todd Kelley</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408366"/>
            <a:ext cx="2906617" cy="19146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4191000"/>
            <a:ext cx="1235470" cy="17473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369" y="3950229"/>
            <a:ext cx="2047875" cy="2228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03717"/>
            <a:ext cx="2590800"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7221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forces on a chair</a:t>
            </a:r>
            <a:endParaRPr lang="en-US" dirty="0"/>
          </a:p>
        </p:txBody>
      </p:sp>
      <p:pic>
        <p:nvPicPr>
          <p:cNvPr id="3075" name="Picture 3" descr="C:\Users\bcapobia\AppData\Local\Microsoft\Windows\Temporary Internet Files\Content.IE5\F0CWO4U2\MC90023762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86477" y="1854200"/>
            <a:ext cx="2628523" cy="424913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bcapobia\AppData\Local\Microsoft\Windows\Temporary Internet Files\Content.IE5\BQCN9IP2\MC900432677[1].png"/>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1066800" y="990600"/>
            <a:ext cx="2285714" cy="2285714"/>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bcapobia\AppData\Local\Microsoft\Windows\Temporary Internet Files\Content.IE5\F0CWO4U2\MC900432676[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2200" y="3505200"/>
            <a:ext cx="2286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738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forces</a:t>
            </a:r>
            <a:endParaRPr lang="en-US" dirty="0"/>
          </a:p>
        </p:txBody>
      </p:sp>
      <p:sp>
        <p:nvSpPr>
          <p:cNvPr id="3" name="Content Placeholder 2"/>
          <p:cNvSpPr>
            <a:spLocks noGrp="1"/>
          </p:cNvSpPr>
          <p:nvPr>
            <p:ph idx="1"/>
          </p:nvPr>
        </p:nvSpPr>
        <p:spPr/>
        <p:txBody>
          <a:bodyPr/>
          <a:lstStyle/>
          <a:p>
            <a:pPr marL="0" indent="0" algn="ctr">
              <a:buNone/>
            </a:pPr>
            <a:r>
              <a:rPr lang="en-US" dirty="0" smtClean="0"/>
              <a:t>Compression	vs.	Tension </a:t>
            </a:r>
            <a:endParaRPr lang="en-US" dirty="0"/>
          </a:p>
        </p:txBody>
      </p:sp>
      <p:pic>
        <p:nvPicPr>
          <p:cNvPr id="4101" name="Picture 5" descr="http://www.nist.gov/pml/div684/grp07/images/slide1_1.gif">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4600" y="2375236"/>
            <a:ext cx="4495800" cy="3989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1218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Tension </a:t>
            </a:r>
            <a:endParaRPr lang="en-US" dirty="0"/>
          </a:p>
        </p:txBody>
      </p:sp>
      <p:sp>
        <p:nvSpPr>
          <p:cNvPr id="3" name="Content Placeholder 2"/>
          <p:cNvSpPr>
            <a:spLocks noGrp="1"/>
          </p:cNvSpPr>
          <p:nvPr>
            <p:ph idx="1"/>
          </p:nvPr>
        </p:nvSpPr>
        <p:spPr/>
        <p:txBody>
          <a:bodyPr>
            <a:normAutofit/>
          </a:bodyPr>
          <a:lstStyle/>
          <a:p>
            <a:r>
              <a:rPr lang="en-US" b="1" dirty="0" smtClean="0"/>
              <a:t>Tension</a:t>
            </a:r>
            <a:r>
              <a:rPr lang="en-US" dirty="0" smtClean="0"/>
              <a:t> is the amount of the </a:t>
            </a:r>
            <a:r>
              <a:rPr lang="en-US" b="1" i="1" dirty="0" smtClean="0"/>
              <a:t>pulling force</a:t>
            </a:r>
            <a:r>
              <a:rPr lang="en-US" dirty="0" smtClean="0"/>
              <a:t> exerted on another object.  It is the opposite of compression. </a:t>
            </a:r>
          </a:p>
          <a:p>
            <a:pPr>
              <a:buNone/>
            </a:pPr>
            <a:r>
              <a:rPr lang="en-US" dirty="0" smtClean="0"/>
              <a:t> </a:t>
            </a:r>
          </a:p>
          <a:p>
            <a:pPr>
              <a:buNone/>
            </a:pPr>
            <a:endParaRPr lang="en-US" dirty="0" smtClean="0"/>
          </a:p>
          <a:p>
            <a:pPr>
              <a:buNone/>
            </a:pPr>
            <a:endParaRPr lang="en-US" dirty="0" smtClean="0"/>
          </a:p>
          <a:p>
            <a:pPr>
              <a:buNone/>
            </a:pPr>
            <a:endParaRPr lang="en-US" sz="1800" dirty="0" smtClean="0"/>
          </a:p>
          <a:p>
            <a:pPr>
              <a:buNone/>
            </a:pPr>
            <a:endParaRPr lang="en-US" sz="1800" dirty="0" smtClean="0"/>
          </a:p>
          <a:p>
            <a:pPr>
              <a:buNone/>
            </a:pPr>
            <a:r>
              <a:rPr lang="en-US" sz="1800" dirty="0" smtClean="0"/>
              <a:t>http://www.pbs.org/wgbh/buildingbig/lab/forces.html</a:t>
            </a:r>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743200" y="3200400"/>
            <a:ext cx="3810000" cy="2133600"/>
          </a:xfrm>
          <a:prstGeom prst="rect">
            <a:avLst/>
          </a:prstGeom>
        </p:spPr>
      </p:pic>
    </p:spTree>
    <p:extLst>
      <p:ext uri="{BB962C8B-B14F-4D97-AF65-F5344CB8AC3E}">
        <p14:creationId xmlns:p14="http://schemas.microsoft.com/office/powerpoint/2010/main" val="33503123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Compression </a:t>
            </a:r>
            <a:endParaRPr lang="en-US" dirty="0"/>
          </a:p>
        </p:txBody>
      </p:sp>
      <p:sp>
        <p:nvSpPr>
          <p:cNvPr id="3" name="Content Placeholder 2"/>
          <p:cNvSpPr>
            <a:spLocks noGrp="1"/>
          </p:cNvSpPr>
          <p:nvPr>
            <p:ph idx="1"/>
          </p:nvPr>
        </p:nvSpPr>
        <p:spPr/>
        <p:txBody>
          <a:bodyPr>
            <a:normAutofit/>
          </a:bodyPr>
          <a:lstStyle/>
          <a:p>
            <a:pPr>
              <a:buNone/>
            </a:pPr>
            <a:r>
              <a:rPr lang="en-US" b="1" dirty="0" smtClean="0"/>
              <a:t>Compression</a:t>
            </a:r>
            <a:r>
              <a:rPr lang="en-US" dirty="0" smtClean="0"/>
              <a:t> is the amount of the </a:t>
            </a:r>
            <a:r>
              <a:rPr lang="en-US" b="1" i="1" dirty="0" smtClean="0"/>
              <a:t>pushing force</a:t>
            </a:r>
            <a:r>
              <a:rPr lang="en-US" dirty="0" smtClean="0"/>
              <a:t> </a:t>
            </a:r>
          </a:p>
          <a:p>
            <a:pPr>
              <a:buNone/>
            </a:pPr>
            <a:r>
              <a:rPr lang="en-US" dirty="0" smtClean="0"/>
              <a:t>exerted on another object.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sz="1800" dirty="0" smtClean="0"/>
              <a:t>http://www.pbs.org/wgbh/buildingbig/lab/forces.html</a:t>
            </a:r>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743200" y="2895600"/>
            <a:ext cx="3657600" cy="2057400"/>
          </a:xfrm>
          <a:prstGeom prst="rect">
            <a:avLst/>
          </a:prstGeom>
        </p:spPr>
      </p:pic>
    </p:spTree>
    <p:extLst>
      <p:ext uri="{BB962C8B-B14F-4D97-AF65-F5344CB8AC3E}">
        <p14:creationId xmlns:p14="http://schemas.microsoft.com/office/powerpoint/2010/main" val="15639616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consider:</a:t>
            </a:r>
            <a:endParaRPr lang="en-US" dirty="0"/>
          </a:p>
        </p:txBody>
      </p:sp>
      <p:sp>
        <p:nvSpPr>
          <p:cNvPr id="3" name="Content Placeholder 2"/>
          <p:cNvSpPr>
            <a:spLocks noGrp="1"/>
          </p:cNvSpPr>
          <p:nvPr>
            <p:ph idx="1"/>
          </p:nvPr>
        </p:nvSpPr>
        <p:spPr/>
        <p:txBody>
          <a:bodyPr/>
          <a:lstStyle/>
          <a:p>
            <a:r>
              <a:rPr lang="en-US" dirty="0" smtClean="0"/>
              <a:t>Looking at the materials, how can </a:t>
            </a:r>
            <a:r>
              <a:rPr lang="en-US" dirty="0"/>
              <a:t>you use these materials to make </a:t>
            </a:r>
            <a:r>
              <a:rPr lang="en-US" dirty="0" smtClean="0"/>
              <a:t>a chair that</a:t>
            </a:r>
            <a:r>
              <a:rPr lang="en-US" dirty="0"/>
              <a:t> </a:t>
            </a:r>
            <a:r>
              <a:rPr lang="en-US" dirty="0" smtClean="0"/>
              <a:t>is </a:t>
            </a:r>
            <a:r>
              <a:rPr lang="en-US" dirty="0"/>
              <a:t>at least </a:t>
            </a:r>
            <a:r>
              <a:rPr lang="en-US" dirty="0" smtClean="0"/>
              <a:t>35 cm (12 in) </a:t>
            </a:r>
            <a:r>
              <a:rPr lang="en-US" dirty="0"/>
              <a:t>tall and strong enough to hold a </a:t>
            </a:r>
            <a:r>
              <a:rPr lang="en-US" dirty="0" smtClean="0"/>
              <a:t>lifeguard (stuffed animal)?</a:t>
            </a:r>
          </a:p>
          <a:p>
            <a:r>
              <a:rPr lang="en-US" dirty="0" smtClean="0"/>
              <a:t>What can you do to prevent your chair from:</a:t>
            </a:r>
          </a:p>
          <a:p>
            <a:pPr lvl="1"/>
            <a:r>
              <a:rPr lang="en-US" dirty="0" smtClean="0"/>
              <a:t>Tilting and twisting</a:t>
            </a:r>
          </a:p>
          <a:p>
            <a:pPr lvl="1"/>
            <a:r>
              <a:rPr lang="en-US" dirty="0" smtClean="0"/>
              <a:t>Wobbling </a:t>
            </a:r>
          </a:p>
          <a:p>
            <a:pPr lvl="1"/>
            <a:r>
              <a:rPr lang="en-US" dirty="0" smtClean="0"/>
              <a:t>Collapsing </a:t>
            </a:r>
            <a:endParaRPr lang="en-US" dirty="0"/>
          </a:p>
        </p:txBody>
      </p:sp>
      <p:pic>
        <p:nvPicPr>
          <p:cNvPr id="4" name="Picture 2" descr="C:\Users\bcapobia\AppData\Local\Microsoft\Windows\Temporary Internet Files\Content.IE5\HE9QW6UB\MC90043441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71509" y="304800"/>
            <a:ext cx="13208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01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Idea Generation</a:t>
            </a:r>
            <a:r>
              <a:rPr lang="en-US" dirty="0"/>
              <a:t/>
            </a:r>
            <a:br>
              <a:rPr lang="en-US" dirty="0"/>
            </a:br>
            <a:r>
              <a:rPr lang="en-US" dirty="0" smtClean="0"/>
              <a:t>Team Design</a:t>
            </a:r>
            <a:endParaRPr lang="en-US" dirty="0"/>
          </a:p>
        </p:txBody>
      </p:sp>
      <p:sp>
        <p:nvSpPr>
          <p:cNvPr id="3" name="Content Placeholder 2"/>
          <p:cNvSpPr>
            <a:spLocks noGrp="1"/>
          </p:cNvSpPr>
          <p:nvPr>
            <p:ph idx="1"/>
          </p:nvPr>
        </p:nvSpPr>
        <p:spPr>
          <a:xfrm>
            <a:off x="441960" y="1800224"/>
            <a:ext cx="8229600" cy="4371975"/>
          </a:xfrm>
        </p:spPr>
        <p:txBody>
          <a:bodyPr>
            <a:noAutofit/>
          </a:bodyPr>
          <a:lstStyle/>
          <a:p>
            <a:r>
              <a:rPr lang="en-US" sz="2800" dirty="0"/>
              <a:t>In your design notebook, label “Team Design” on next </a:t>
            </a:r>
            <a:r>
              <a:rPr lang="en-US" sz="2800" dirty="0" smtClean="0"/>
              <a:t>page.</a:t>
            </a:r>
          </a:p>
          <a:p>
            <a:endParaRPr lang="en-US" sz="2800" dirty="0"/>
          </a:p>
          <a:p>
            <a:r>
              <a:rPr lang="en-US" sz="2800" dirty="0"/>
              <a:t>Share your plan with members of your design </a:t>
            </a:r>
            <a:r>
              <a:rPr lang="en-US" sz="2800" dirty="0" smtClean="0"/>
              <a:t>team.</a:t>
            </a:r>
          </a:p>
          <a:p>
            <a:endParaRPr lang="en-US" sz="2800" dirty="0"/>
          </a:p>
          <a:p>
            <a:r>
              <a:rPr lang="en-US" sz="2800" dirty="0"/>
              <a:t>Agree on one </a:t>
            </a:r>
            <a:r>
              <a:rPr lang="en-US" sz="2800" dirty="0" smtClean="0"/>
              <a:t>design.  Draw </a:t>
            </a:r>
            <a:r>
              <a:rPr lang="en-US" sz="2800" dirty="0"/>
              <a:t>a sketch of your team </a:t>
            </a:r>
            <a:r>
              <a:rPr lang="en-US" sz="2800" dirty="0" smtClean="0"/>
              <a:t>design and create a list of materials you will need (and cost).</a:t>
            </a:r>
          </a:p>
          <a:p>
            <a:endParaRPr lang="en-US"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3800" y="395287"/>
            <a:ext cx="1428750" cy="1266825"/>
          </a:xfrm>
          <a:prstGeom prst="rect">
            <a:avLst/>
          </a:prstGeom>
        </p:spPr>
      </p:pic>
    </p:spTree>
    <p:extLst>
      <p:ext uri="{BB962C8B-B14F-4D97-AF65-F5344CB8AC3E}">
        <p14:creationId xmlns:p14="http://schemas.microsoft.com/office/powerpoint/2010/main" val="212265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Materials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58592844"/>
              </p:ext>
            </p:extLst>
          </p:nvPr>
        </p:nvGraphicFramePr>
        <p:xfrm>
          <a:off x="1447800" y="1676400"/>
          <a:ext cx="6096000" cy="137160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sz="2400" dirty="0" smtClean="0">
                          <a:latin typeface="Arial" panose="020B0604020202020204" pitchFamily="34" charset="0"/>
                          <a:cs typeface="Arial" panose="020B0604020202020204" pitchFamily="34" charset="0"/>
                        </a:rPr>
                        <a:t>Material</a:t>
                      </a:r>
                      <a:endParaRPr lang="en-US" sz="2400" dirty="0">
                        <a:latin typeface="Arial" panose="020B0604020202020204" pitchFamily="34" charset="0"/>
                        <a:cs typeface="Arial" panose="020B0604020202020204" pitchFamily="34" charset="0"/>
                      </a:endParaRPr>
                    </a:p>
                  </a:txBody>
                  <a:tcPr anchor="ctr"/>
                </a:tc>
                <a:tc>
                  <a:txBody>
                    <a:bodyPr/>
                    <a:lstStyle/>
                    <a:p>
                      <a:pPr algn="ctr"/>
                      <a:endParaRPr lang="en-US" sz="2400" dirty="0">
                        <a:latin typeface="Arial" panose="020B0604020202020204" pitchFamily="34" charset="0"/>
                        <a:cs typeface="Arial" panose="020B0604020202020204" pitchFamily="34" charset="0"/>
                      </a:endParaRPr>
                    </a:p>
                  </a:txBody>
                  <a:tcPr anchor="ctr"/>
                </a:tc>
              </a:tr>
              <a:tr h="370840">
                <a:tc>
                  <a:txBody>
                    <a:bodyPr/>
                    <a:lstStyle/>
                    <a:p>
                      <a:pPr algn="ctr"/>
                      <a:r>
                        <a:rPr lang="en-US" sz="2400" dirty="0" smtClean="0">
                          <a:latin typeface="Arial" panose="020B0604020202020204" pitchFamily="34" charset="0"/>
                          <a:cs typeface="Arial" panose="020B0604020202020204" pitchFamily="34" charset="0"/>
                        </a:rPr>
                        <a:t>Index Cards</a:t>
                      </a:r>
                      <a:endParaRPr lang="en-US" sz="2400" dirty="0">
                        <a:latin typeface="Arial" panose="020B0604020202020204" pitchFamily="34" charset="0"/>
                        <a:cs typeface="Arial" panose="020B0604020202020204" pitchFamily="34" charset="0"/>
                      </a:endParaRPr>
                    </a:p>
                  </a:txBody>
                  <a:tcPr anchor="ctr"/>
                </a:tc>
                <a:tc>
                  <a:txBody>
                    <a:bodyPr/>
                    <a:lstStyle/>
                    <a:p>
                      <a:pPr algn="ctr"/>
                      <a:endParaRPr lang="en-US" sz="2400" dirty="0">
                        <a:latin typeface="Arial" panose="020B0604020202020204" pitchFamily="34" charset="0"/>
                        <a:cs typeface="Arial" panose="020B0604020202020204" pitchFamily="34" charset="0"/>
                      </a:endParaRPr>
                    </a:p>
                  </a:txBody>
                  <a:tcPr anchor="ctr"/>
                </a:tc>
              </a:tr>
              <a:tr h="370840">
                <a:tc>
                  <a:txBody>
                    <a:bodyPr/>
                    <a:lstStyle/>
                    <a:p>
                      <a:pPr algn="ctr"/>
                      <a:r>
                        <a:rPr lang="en-US" sz="2400" dirty="0" smtClean="0">
                          <a:latin typeface="Arial" panose="020B0604020202020204" pitchFamily="34" charset="0"/>
                          <a:cs typeface="Arial" panose="020B0604020202020204" pitchFamily="34" charset="0"/>
                        </a:rPr>
                        <a:t>Masking Tape</a:t>
                      </a:r>
                      <a:endParaRPr lang="en-US" sz="2400" dirty="0">
                        <a:latin typeface="Arial" panose="020B0604020202020204" pitchFamily="34" charset="0"/>
                        <a:cs typeface="Arial" panose="020B0604020202020204" pitchFamily="34" charset="0"/>
                      </a:endParaRPr>
                    </a:p>
                  </a:txBody>
                  <a:tcPr anchor="ctr"/>
                </a:tc>
                <a:tc>
                  <a:txBody>
                    <a:bodyPr/>
                    <a:lstStyle/>
                    <a:p>
                      <a:pPr algn="ctr"/>
                      <a:endParaRPr lang="en-US" sz="2400" dirty="0">
                        <a:latin typeface="Arial" panose="020B0604020202020204" pitchFamily="34" charset="0"/>
                        <a:cs typeface="Arial" panose="020B0604020202020204" pitchFamily="34" charset="0"/>
                      </a:endParaRPr>
                    </a:p>
                  </a:txBody>
                  <a:tcPr anchor="ctr"/>
                </a:tc>
              </a:tr>
            </a:tbl>
          </a:graphicData>
        </a:graphic>
      </p:graphicFrame>
    </p:spTree>
    <p:extLst>
      <p:ext uri="{BB962C8B-B14F-4D97-AF65-F5344CB8AC3E}">
        <p14:creationId xmlns:p14="http://schemas.microsoft.com/office/powerpoint/2010/main" val="15889500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Solution Production and Performance - </a:t>
            </a:r>
            <a:r>
              <a:rPr lang="en-US" dirty="0"/>
              <a:t>Construct and Test</a:t>
            </a:r>
            <a:endParaRPr lang="en-US" dirty="0"/>
          </a:p>
        </p:txBody>
      </p:sp>
      <p:sp>
        <p:nvSpPr>
          <p:cNvPr id="3" name="Content Placeholder 2"/>
          <p:cNvSpPr>
            <a:spLocks noGrp="1"/>
          </p:cNvSpPr>
          <p:nvPr>
            <p:ph idx="1"/>
          </p:nvPr>
        </p:nvSpPr>
        <p:spPr/>
        <p:txBody>
          <a:bodyPr>
            <a:normAutofit/>
          </a:bodyPr>
          <a:lstStyle/>
          <a:p>
            <a:r>
              <a:rPr lang="en-US" sz="2800" dirty="0" smtClean="0"/>
              <a:t>You will have 15 minutes to construct</a:t>
            </a:r>
          </a:p>
          <a:p>
            <a:endParaRPr lang="en-US" sz="2800" dirty="0" smtClean="0"/>
          </a:p>
          <a:p>
            <a:r>
              <a:rPr lang="en-US" sz="2800" dirty="0" smtClean="0"/>
              <a:t>Keep in mind:</a:t>
            </a:r>
          </a:p>
          <a:p>
            <a:pPr lvl="1"/>
            <a:r>
              <a:rPr lang="en-US" sz="2800" dirty="0" smtClean="0"/>
              <a:t>You must follow your team design</a:t>
            </a:r>
          </a:p>
          <a:p>
            <a:pPr lvl="1"/>
            <a:r>
              <a:rPr lang="en-US" sz="2800" dirty="0" smtClean="0"/>
              <a:t>Use only the materials provided</a:t>
            </a:r>
          </a:p>
          <a:p>
            <a:pPr lvl="1"/>
            <a:r>
              <a:rPr lang="en-US" sz="2800" dirty="0" smtClean="0"/>
              <a:t>Note any modifications you wish to make to your design</a:t>
            </a:r>
            <a:endParaRPr lang="en-US" sz="2800" dirty="0"/>
          </a:p>
        </p:txBody>
      </p:sp>
    </p:spTree>
    <p:extLst>
      <p:ext uri="{BB962C8B-B14F-4D97-AF65-F5344CB8AC3E}">
        <p14:creationId xmlns:p14="http://schemas.microsoft.com/office/powerpoint/2010/main" val="16886592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Solution Production and </a:t>
            </a:r>
            <a:r>
              <a:rPr lang="en-US" i="1" dirty="0" smtClean="0"/>
              <a:t>Performance - </a:t>
            </a:r>
            <a:r>
              <a:rPr lang="en-US" dirty="0" smtClean="0"/>
              <a:t>Construct </a:t>
            </a:r>
            <a:r>
              <a:rPr lang="en-US" dirty="0"/>
              <a:t>and </a:t>
            </a:r>
            <a:r>
              <a:rPr lang="en-US" dirty="0" smtClean="0"/>
              <a:t>Test</a:t>
            </a:r>
            <a:endParaRPr lang="en-US" sz="2400" dirty="0"/>
          </a:p>
        </p:txBody>
      </p:sp>
      <p:sp>
        <p:nvSpPr>
          <p:cNvPr id="3" name="Content Placeholder 2"/>
          <p:cNvSpPr>
            <a:spLocks noGrp="1"/>
          </p:cNvSpPr>
          <p:nvPr>
            <p:ph idx="1"/>
          </p:nvPr>
        </p:nvSpPr>
        <p:spPr>
          <a:xfrm>
            <a:off x="457200" y="1828800"/>
            <a:ext cx="8229600" cy="4648200"/>
          </a:xfrm>
        </p:spPr>
        <p:txBody>
          <a:bodyPr>
            <a:normAutofit/>
          </a:bodyPr>
          <a:lstStyle/>
          <a:p>
            <a:pPr eaLnBrk="0" fontAlgn="base" hangingPunct="0">
              <a:spcBef>
                <a:spcPct val="0"/>
              </a:spcBef>
              <a:spcAft>
                <a:spcPct val="0"/>
              </a:spcAft>
            </a:pPr>
            <a:r>
              <a:rPr lang="en-US" sz="2800" dirty="0"/>
              <a:t>How are we going to test our designs</a:t>
            </a:r>
            <a:r>
              <a:rPr lang="en-US" sz="2800" dirty="0" smtClean="0"/>
              <a:t>?</a:t>
            </a:r>
          </a:p>
          <a:p>
            <a:pPr marL="0" indent="0" eaLnBrk="0" fontAlgn="base" hangingPunct="0">
              <a:spcBef>
                <a:spcPct val="0"/>
              </a:spcBef>
              <a:spcAft>
                <a:spcPct val="0"/>
              </a:spcAft>
              <a:buNone/>
            </a:pPr>
            <a:endParaRPr lang="en-US" altLang="en-US" sz="2800" dirty="0" smtClean="0">
              <a:ea typeface="Calibri" panose="020F0502020204030204" pitchFamily="34" charset="0"/>
              <a:cs typeface="Times New Roman" panose="02020603050405020304" pitchFamily="18" charset="0"/>
            </a:endParaRPr>
          </a:p>
          <a:p>
            <a:pPr marL="0" indent="0" eaLnBrk="0" fontAlgn="base" hangingPunct="0">
              <a:spcBef>
                <a:spcPct val="0"/>
              </a:spcBef>
              <a:spcAft>
                <a:spcPct val="0"/>
              </a:spcAft>
              <a:buNone/>
            </a:pPr>
            <a:r>
              <a:rPr lang="en-US" altLang="en-US" sz="2800" u="sng" dirty="0" smtClean="0">
                <a:ea typeface="Calibri" panose="020F0502020204030204" pitchFamily="34" charset="0"/>
                <a:cs typeface="Times New Roman" panose="02020603050405020304" pitchFamily="18" charset="0"/>
              </a:rPr>
              <a:t>Test Conditions</a:t>
            </a:r>
          </a:p>
          <a:p>
            <a:pPr eaLnBrk="0" fontAlgn="base" hangingPunct="0">
              <a:spcBef>
                <a:spcPct val="0"/>
              </a:spcBef>
              <a:spcAft>
                <a:spcPct val="0"/>
              </a:spcAft>
            </a:pPr>
            <a:r>
              <a:rPr lang="en-US" altLang="en-US" sz="2800" dirty="0" smtClean="0"/>
              <a:t>Place Lifeguard (stuffed animal) on the chair.</a:t>
            </a:r>
            <a:endParaRPr lang="en-US" altLang="en-US" sz="2800" dirty="0" smtClean="0"/>
          </a:p>
          <a:p>
            <a:pPr eaLnBrk="0" fontAlgn="base" hangingPunct="0">
              <a:spcBef>
                <a:spcPct val="0"/>
              </a:spcBef>
              <a:spcAft>
                <a:spcPct val="0"/>
              </a:spcAft>
            </a:pPr>
            <a:r>
              <a:rPr lang="en-US" altLang="en-US" sz="2800" dirty="0" smtClean="0"/>
              <a:t>Let go and time for 30 seconds.</a:t>
            </a:r>
            <a:endParaRPr lang="en-US" altLang="en-US" sz="2800" dirty="0" smtClean="0"/>
          </a:p>
          <a:p>
            <a:pPr eaLnBrk="0" fontAlgn="base" hangingPunct="0">
              <a:spcBef>
                <a:spcPct val="0"/>
              </a:spcBef>
              <a:spcAft>
                <a:spcPct val="0"/>
              </a:spcAft>
            </a:pPr>
            <a:r>
              <a:rPr lang="en-US" altLang="en-US" sz="2800" dirty="0" smtClean="0"/>
              <a:t>Record results.</a:t>
            </a:r>
            <a:endParaRPr lang="en-US" altLang="en-US" sz="2800" dirty="0"/>
          </a:p>
          <a:p>
            <a:pPr marL="0" indent="0">
              <a:buNone/>
            </a:pPr>
            <a:endParaRPr lang="en-US" sz="2800" dirty="0"/>
          </a:p>
        </p:txBody>
      </p:sp>
    </p:spTree>
    <p:extLst>
      <p:ext uri="{BB962C8B-B14F-4D97-AF65-F5344CB8AC3E}">
        <p14:creationId xmlns:p14="http://schemas.microsoft.com/office/powerpoint/2010/main" val="1093471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Data Collection </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6051600"/>
              </p:ext>
            </p:extLst>
          </p:nvPr>
        </p:nvGraphicFramePr>
        <p:xfrm>
          <a:off x="685800" y="1447800"/>
          <a:ext cx="7696201" cy="4993640"/>
        </p:xfrm>
        <a:graphic>
          <a:graphicData uri="http://schemas.openxmlformats.org/drawingml/2006/table">
            <a:tbl>
              <a:tblPr firstRow="1" bandRow="1">
                <a:tableStyleId>{5C22544A-7EE6-4342-B048-85BDC9FD1C3A}</a:tableStyleId>
              </a:tblPr>
              <a:tblGrid>
                <a:gridCol w="1124596"/>
                <a:gridCol w="2190535"/>
                <a:gridCol w="2190535"/>
                <a:gridCol w="2190535"/>
              </a:tblGrid>
              <a:tr h="370840">
                <a:tc>
                  <a:txBody>
                    <a:bodyPr/>
                    <a:lstStyle/>
                    <a:p>
                      <a:pPr algn="ctr"/>
                      <a:r>
                        <a:rPr lang="en-US" dirty="0" smtClean="0"/>
                        <a:t>Team #</a:t>
                      </a:r>
                      <a:endParaRPr lang="en-US" dirty="0"/>
                    </a:p>
                  </a:txBody>
                  <a:tcPr anchor="ctr"/>
                </a:tc>
                <a:tc>
                  <a:txBody>
                    <a:bodyPr/>
                    <a:lstStyle/>
                    <a:p>
                      <a:pPr algn="ctr"/>
                      <a:r>
                        <a:rPr lang="en-US" dirty="0" smtClean="0"/>
                        <a:t>Does</a:t>
                      </a:r>
                      <a:r>
                        <a:rPr lang="en-US" baseline="0" dirty="0" smtClean="0"/>
                        <a:t> chair stand on its own?</a:t>
                      </a:r>
                      <a:endParaRPr lang="en-US" dirty="0"/>
                    </a:p>
                  </a:txBody>
                  <a:tcPr anchor="ctr"/>
                </a:tc>
                <a:tc>
                  <a:txBody>
                    <a:bodyPr/>
                    <a:lstStyle/>
                    <a:p>
                      <a:pPr algn="ctr"/>
                      <a:r>
                        <a:rPr lang="en-US" dirty="0" smtClean="0"/>
                        <a:t>Is the seat</a:t>
                      </a:r>
                      <a:r>
                        <a:rPr lang="en-US" baseline="0" dirty="0" smtClean="0"/>
                        <a:t> of the chair at least 35 cm tall?</a:t>
                      </a:r>
                      <a:endParaRPr lang="en-US" dirty="0"/>
                    </a:p>
                  </a:txBody>
                  <a:tcPr anchor="ctr"/>
                </a:tc>
                <a:tc>
                  <a:txBody>
                    <a:bodyPr/>
                    <a:lstStyle/>
                    <a:p>
                      <a:pPr algn="ctr"/>
                      <a:r>
                        <a:rPr lang="en-US" dirty="0" smtClean="0"/>
                        <a:t>Lifeguard</a:t>
                      </a:r>
                      <a:r>
                        <a:rPr lang="en-US" baseline="0" dirty="0" smtClean="0"/>
                        <a:t> able to sit for 30 seconds?</a:t>
                      </a:r>
                      <a:endParaRPr lang="en-US" dirty="0"/>
                    </a:p>
                  </a:txBody>
                  <a:tcPr anchor="ctr"/>
                </a:tc>
              </a:tr>
              <a:tr h="370840">
                <a:tc>
                  <a:txBody>
                    <a:bodyPr/>
                    <a:lstStyle/>
                    <a:p>
                      <a:pPr algn="ctr"/>
                      <a:r>
                        <a:rPr lang="en-US" dirty="0" smtClean="0"/>
                        <a:t>1</a:t>
                      </a:r>
                      <a:endParaRPr lang="en-US" dirty="0"/>
                    </a:p>
                  </a:txBody>
                  <a:tcPr anchor="ctr"/>
                </a:tc>
                <a:tc>
                  <a:txBody>
                    <a:bodyPr/>
                    <a:lstStyle/>
                    <a:p>
                      <a:pPr algn="ctr"/>
                      <a:endParaRPr lang="en-US"/>
                    </a:p>
                  </a:txBody>
                  <a:tcPr anchor="ctr"/>
                </a:tc>
                <a:tc>
                  <a:txBody>
                    <a:bodyPr/>
                    <a:lstStyle/>
                    <a:p>
                      <a:pPr algn="ctr"/>
                      <a:endParaRPr lang="en-US"/>
                    </a:p>
                  </a:txBody>
                  <a:tcPr anchor="ctr"/>
                </a:tc>
                <a:tc>
                  <a:txBody>
                    <a:bodyPr/>
                    <a:lstStyle/>
                    <a:p>
                      <a:pPr algn="ctr"/>
                      <a:endParaRPr lang="en-US"/>
                    </a:p>
                  </a:txBody>
                  <a:tcPr anchor="ctr"/>
                </a:tc>
              </a:tr>
              <a:tr h="370840">
                <a:tc>
                  <a:txBody>
                    <a:bodyPr/>
                    <a:lstStyle/>
                    <a:p>
                      <a:pPr algn="ctr"/>
                      <a:r>
                        <a:rPr lang="en-US" dirty="0" smtClean="0"/>
                        <a:t>2</a:t>
                      </a:r>
                      <a:endParaRPr lang="en-US" dirty="0"/>
                    </a:p>
                  </a:txBody>
                  <a:tcPr anchor="ctr"/>
                </a:tc>
                <a:tc>
                  <a:txBody>
                    <a:bodyPr/>
                    <a:lstStyle/>
                    <a:p>
                      <a:pPr algn="ctr"/>
                      <a:endParaRPr lang="en-US"/>
                    </a:p>
                  </a:txBody>
                  <a:tcPr anchor="ctr"/>
                </a:tc>
                <a:tc>
                  <a:txBody>
                    <a:bodyPr/>
                    <a:lstStyle/>
                    <a:p>
                      <a:pPr algn="ctr"/>
                      <a:endParaRPr lang="en-US"/>
                    </a:p>
                  </a:txBody>
                  <a:tcPr anchor="ctr"/>
                </a:tc>
                <a:tc>
                  <a:txBody>
                    <a:bodyPr/>
                    <a:lstStyle/>
                    <a:p>
                      <a:pPr algn="ctr"/>
                      <a:endParaRPr lang="en-US"/>
                    </a:p>
                  </a:txBody>
                  <a:tcPr anchor="ctr"/>
                </a:tc>
              </a:tr>
              <a:tr h="370840">
                <a:tc>
                  <a:txBody>
                    <a:bodyPr/>
                    <a:lstStyle/>
                    <a:p>
                      <a:pPr algn="ctr"/>
                      <a:r>
                        <a:rPr lang="en-US" dirty="0" smtClean="0"/>
                        <a:t>3</a:t>
                      </a:r>
                      <a:endParaRPr lang="en-US" dirty="0"/>
                    </a:p>
                  </a:txBody>
                  <a:tcPr anchor="ctr"/>
                </a:tc>
                <a:tc>
                  <a:txBody>
                    <a:bodyPr/>
                    <a:lstStyle/>
                    <a:p>
                      <a:pPr algn="ctr"/>
                      <a:endParaRPr lang="en-US" dirty="0"/>
                    </a:p>
                  </a:txBody>
                  <a:tcPr anchor="ctr"/>
                </a:tc>
                <a:tc>
                  <a:txBody>
                    <a:bodyPr/>
                    <a:lstStyle/>
                    <a:p>
                      <a:pPr algn="ctr"/>
                      <a:endParaRPr lang="en-US"/>
                    </a:p>
                  </a:txBody>
                  <a:tcPr anchor="ctr"/>
                </a:tc>
                <a:tc>
                  <a:txBody>
                    <a:bodyPr/>
                    <a:lstStyle/>
                    <a:p>
                      <a:pPr algn="ctr"/>
                      <a:endParaRPr lang="en-US"/>
                    </a:p>
                  </a:txBody>
                  <a:tcPr anchor="ctr"/>
                </a:tc>
              </a:tr>
              <a:tr h="370840">
                <a:tc>
                  <a:txBody>
                    <a:bodyPr/>
                    <a:lstStyle/>
                    <a:p>
                      <a:pPr algn="ctr"/>
                      <a:r>
                        <a:rPr lang="en-US" dirty="0" smtClean="0"/>
                        <a:t>4</a:t>
                      </a:r>
                      <a:endParaRPr lang="en-US" dirty="0"/>
                    </a:p>
                  </a:txBody>
                  <a:tcPr anchor="ctr"/>
                </a:tc>
                <a:tc>
                  <a:txBody>
                    <a:bodyPr/>
                    <a:lstStyle/>
                    <a:p>
                      <a:pPr algn="ctr"/>
                      <a:endParaRPr lang="en-US" dirty="0"/>
                    </a:p>
                  </a:txBody>
                  <a:tcPr anchor="ctr"/>
                </a:tc>
                <a:tc>
                  <a:txBody>
                    <a:bodyPr/>
                    <a:lstStyle/>
                    <a:p>
                      <a:pPr algn="ctr"/>
                      <a:endParaRPr lang="en-US"/>
                    </a:p>
                  </a:txBody>
                  <a:tcPr anchor="ctr"/>
                </a:tc>
                <a:tc>
                  <a:txBody>
                    <a:bodyPr/>
                    <a:lstStyle/>
                    <a:p>
                      <a:pPr algn="ctr"/>
                      <a:endParaRPr lang="en-US"/>
                    </a:p>
                  </a:txBody>
                  <a:tcPr anchor="ctr"/>
                </a:tc>
              </a:tr>
              <a:tr h="370840">
                <a:tc>
                  <a:txBody>
                    <a:bodyPr/>
                    <a:lstStyle/>
                    <a:p>
                      <a:pPr algn="ctr"/>
                      <a:r>
                        <a:rPr lang="en-US" dirty="0" smtClean="0"/>
                        <a:t>5</a:t>
                      </a: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bl>
          </a:graphicData>
        </a:graphic>
      </p:graphicFrame>
    </p:spTree>
    <p:extLst>
      <p:ext uri="{BB962C8B-B14F-4D97-AF65-F5344CB8AC3E}">
        <p14:creationId xmlns:p14="http://schemas.microsoft.com/office/powerpoint/2010/main" val="1032521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Engineers</a:t>
            </a:r>
            <a:endParaRPr lang="en-US" dirty="0"/>
          </a:p>
        </p:txBody>
      </p:sp>
      <p:sp>
        <p:nvSpPr>
          <p:cNvPr id="3" name="Content Placeholder 2"/>
          <p:cNvSpPr>
            <a:spLocks noGrp="1"/>
          </p:cNvSpPr>
          <p:nvPr>
            <p:ph idx="1"/>
          </p:nvPr>
        </p:nvSpPr>
        <p:spPr/>
        <p:txBody>
          <a:bodyPr/>
          <a:lstStyle/>
          <a:p>
            <a:r>
              <a:rPr lang="en-US" dirty="0"/>
              <a:t>Engineers are responsible for designing </a:t>
            </a:r>
            <a:r>
              <a:rPr lang="en-US" dirty="0" smtClean="0"/>
              <a:t>many different things </a:t>
            </a:r>
            <a:r>
              <a:rPr lang="en-US" dirty="0"/>
              <a:t>in the human-made world. </a:t>
            </a:r>
            <a:endParaRPr lang="en-US" dirty="0" smtClean="0"/>
          </a:p>
          <a:p>
            <a:r>
              <a:rPr lang="en-US" dirty="0" smtClean="0"/>
              <a:t>What </a:t>
            </a:r>
            <a:r>
              <a:rPr lang="en-US" dirty="0"/>
              <a:t>might this include? </a:t>
            </a:r>
            <a:endParaRPr lang="en-US" dirty="0" smtClean="0"/>
          </a:p>
          <a:p>
            <a:r>
              <a:rPr lang="en-US" dirty="0"/>
              <a:t>Engineers are also responsible for designing the less obvious products</a:t>
            </a:r>
            <a:r>
              <a:rPr lang="en-US" dirty="0" smtClean="0"/>
              <a:t>. </a:t>
            </a:r>
          </a:p>
          <a:p>
            <a:r>
              <a:rPr lang="en-US" dirty="0" smtClean="0"/>
              <a:t>How about chairs?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220372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i="1" dirty="0" smtClean="0"/>
              <a:t>Communication</a:t>
            </a:r>
            <a:r>
              <a:rPr lang="en-US" dirty="0"/>
              <a:t/>
            </a:r>
            <a:br>
              <a:rPr lang="en-US" dirty="0"/>
            </a:br>
            <a:r>
              <a:rPr lang="en-US" dirty="0" smtClean="0"/>
              <a:t>Share </a:t>
            </a:r>
            <a:r>
              <a:rPr lang="en-US" dirty="0"/>
              <a:t>R</a:t>
            </a:r>
            <a:r>
              <a:rPr lang="en-US" dirty="0" smtClean="0"/>
              <a:t>esults</a:t>
            </a:r>
            <a:br>
              <a:rPr lang="en-US" dirty="0" smtClean="0"/>
            </a:br>
            <a:endParaRPr lang="en-US" dirty="0"/>
          </a:p>
        </p:txBody>
      </p:sp>
      <p:sp>
        <p:nvSpPr>
          <p:cNvPr id="3" name="Content Placeholder 2"/>
          <p:cNvSpPr>
            <a:spLocks noGrp="1"/>
          </p:cNvSpPr>
          <p:nvPr>
            <p:ph idx="1"/>
          </p:nvPr>
        </p:nvSpPr>
        <p:spPr>
          <a:xfrm>
            <a:off x="457200" y="1828800"/>
            <a:ext cx="8229600" cy="4038600"/>
          </a:xfrm>
        </p:spPr>
        <p:txBody>
          <a:bodyPr>
            <a:normAutofit lnSpcReduction="10000"/>
          </a:bodyPr>
          <a:lstStyle/>
          <a:p>
            <a:endParaRPr lang="en-US" sz="2800" dirty="0" smtClean="0"/>
          </a:p>
          <a:p>
            <a:r>
              <a:rPr lang="en-US" sz="2800" dirty="0" smtClean="0"/>
              <a:t>What were your results?</a:t>
            </a:r>
          </a:p>
          <a:p>
            <a:pPr lvl="1"/>
            <a:r>
              <a:rPr lang="en-US" sz="2400" dirty="0"/>
              <a:t>What was the actual weight the bag could hold and the estimated volume of the bag?</a:t>
            </a:r>
          </a:p>
          <a:p>
            <a:endParaRPr lang="en-US" sz="2800" dirty="0" smtClean="0"/>
          </a:p>
          <a:p>
            <a:r>
              <a:rPr lang="en-US" sz="2800" dirty="0" smtClean="0"/>
              <a:t>Did your team’s design meet the client’s needs?</a:t>
            </a:r>
          </a:p>
          <a:p>
            <a:endParaRPr lang="en-US" sz="2800" dirty="0" smtClean="0"/>
          </a:p>
          <a:p>
            <a:r>
              <a:rPr lang="en-US" sz="2800" dirty="0" smtClean="0"/>
              <a:t>In what ways did your team use what you know about </a:t>
            </a:r>
            <a:r>
              <a:rPr lang="en-US" sz="2800" dirty="0" smtClean="0"/>
              <a:t>forces </a:t>
            </a:r>
            <a:r>
              <a:rPr lang="en-US" sz="2800" dirty="0" smtClean="0"/>
              <a:t>to inform your design?</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40166" y="152400"/>
            <a:ext cx="2173310" cy="2057400"/>
          </a:xfrm>
          <a:prstGeom prst="rect">
            <a:avLst/>
          </a:prstGeom>
        </p:spPr>
      </p:pic>
    </p:spTree>
    <p:extLst>
      <p:ext uri="{BB962C8B-B14F-4D97-AF65-F5344CB8AC3E}">
        <p14:creationId xmlns:p14="http://schemas.microsoft.com/office/powerpoint/2010/main" val="74299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i="1" dirty="0" smtClean="0"/>
              <a:t>Optimization</a:t>
            </a:r>
            <a:r>
              <a:rPr lang="en-US" dirty="0"/>
              <a:t/>
            </a:r>
            <a:br>
              <a:rPr lang="en-US" dirty="0"/>
            </a:br>
            <a:r>
              <a:rPr lang="en-US" dirty="0" smtClean="0"/>
              <a:t>Improve and Re-design</a:t>
            </a:r>
            <a:br>
              <a:rPr lang="en-US" dirty="0" smtClean="0"/>
            </a:br>
            <a:endParaRPr lang="en-US" dirty="0"/>
          </a:p>
        </p:txBody>
      </p:sp>
      <p:sp>
        <p:nvSpPr>
          <p:cNvPr id="3" name="Content Placeholder 2"/>
          <p:cNvSpPr>
            <a:spLocks noGrp="1"/>
          </p:cNvSpPr>
          <p:nvPr>
            <p:ph idx="1"/>
          </p:nvPr>
        </p:nvSpPr>
        <p:spPr>
          <a:xfrm>
            <a:off x="457200" y="2209800"/>
            <a:ext cx="8229600" cy="4267200"/>
          </a:xfrm>
        </p:spPr>
        <p:txBody>
          <a:bodyPr>
            <a:normAutofit/>
          </a:bodyPr>
          <a:lstStyle/>
          <a:p>
            <a:r>
              <a:rPr lang="en-US" sz="2800" dirty="0" smtClean="0"/>
              <a:t>In what ways could you improve your design?</a:t>
            </a:r>
          </a:p>
          <a:p>
            <a:endParaRPr lang="en-US" sz="2800" dirty="0" smtClean="0"/>
          </a:p>
          <a:p>
            <a:r>
              <a:rPr lang="en-US" sz="2800" dirty="0"/>
              <a:t>What is one feature you could re-design</a:t>
            </a:r>
            <a:r>
              <a:rPr lang="en-US" sz="2800" dirty="0" smtClean="0"/>
              <a:t>?</a:t>
            </a:r>
          </a:p>
          <a:p>
            <a:endParaRPr lang="en-US" sz="2800" dirty="0"/>
          </a:p>
          <a:p>
            <a:r>
              <a:rPr lang="en-US" sz="2800" dirty="0"/>
              <a:t>To what extent could your re-design improve your results?</a:t>
            </a:r>
          </a:p>
          <a:p>
            <a:endParaRPr lang="en-US" sz="2800" dirty="0"/>
          </a:p>
        </p:txBody>
      </p:sp>
    </p:spTree>
    <p:extLst>
      <p:ext uri="{BB962C8B-B14F-4D97-AF65-F5344CB8AC3E}">
        <p14:creationId xmlns:p14="http://schemas.microsoft.com/office/powerpoint/2010/main" val="2126802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Data Collection </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3515667"/>
              </p:ext>
            </p:extLst>
          </p:nvPr>
        </p:nvGraphicFramePr>
        <p:xfrm>
          <a:off x="685800" y="1447800"/>
          <a:ext cx="7696201" cy="4993640"/>
        </p:xfrm>
        <a:graphic>
          <a:graphicData uri="http://schemas.openxmlformats.org/drawingml/2006/table">
            <a:tbl>
              <a:tblPr firstRow="1" bandRow="1">
                <a:tableStyleId>{5C22544A-7EE6-4342-B048-85BDC9FD1C3A}</a:tableStyleId>
              </a:tblPr>
              <a:tblGrid>
                <a:gridCol w="1124596"/>
                <a:gridCol w="2190535"/>
                <a:gridCol w="2190535"/>
                <a:gridCol w="2190535"/>
              </a:tblGrid>
              <a:tr h="370840">
                <a:tc>
                  <a:txBody>
                    <a:bodyPr/>
                    <a:lstStyle/>
                    <a:p>
                      <a:pPr algn="ctr"/>
                      <a:r>
                        <a:rPr lang="en-US" dirty="0" smtClean="0"/>
                        <a:t>Team #</a:t>
                      </a:r>
                      <a:endParaRPr lang="en-US" dirty="0"/>
                    </a:p>
                  </a:txBody>
                  <a:tcPr anchor="ctr"/>
                </a:tc>
                <a:tc>
                  <a:txBody>
                    <a:bodyPr/>
                    <a:lstStyle/>
                    <a:p>
                      <a:pPr algn="ctr"/>
                      <a:r>
                        <a:rPr lang="en-US" dirty="0" smtClean="0"/>
                        <a:t>Does</a:t>
                      </a:r>
                      <a:r>
                        <a:rPr lang="en-US" baseline="0" dirty="0" smtClean="0"/>
                        <a:t> chair stand on its own?</a:t>
                      </a:r>
                      <a:endParaRPr lang="en-US" dirty="0"/>
                    </a:p>
                  </a:txBody>
                  <a:tcPr anchor="ctr"/>
                </a:tc>
                <a:tc>
                  <a:txBody>
                    <a:bodyPr/>
                    <a:lstStyle/>
                    <a:p>
                      <a:pPr algn="ctr"/>
                      <a:r>
                        <a:rPr lang="en-US" dirty="0" smtClean="0"/>
                        <a:t>Is the seat</a:t>
                      </a:r>
                      <a:r>
                        <a:rPr lang="en-US" baseline="0" dirty="0" smtClean="0"/>
                        <a:t> of the chair at least 35 cm tall?</a:t>
                      </a:r>
                      <a:endParaRPr lang="en-US" dirty="0"/>
                    </a:p>
                  </a:txBody>
                  <a:tcPr anchor="ctr"/>
                </a:tc>
                <a:tc>
                  <a:txBody>
                    <a:bodyPr/>
                    <a:lstStyle/>
                    <a:p>
                      <a:pPr algn="ctr"/>
                      <a:r>
                        <a:rPr lang="en-US" dirty="0" smtClean="0"/>
                        <a:t>Lifeguard</a:t>
                      </a:r>
                      <a:r>
                        <a:rPr lang="en-US" baseline="0" dirty="0" smtClean="0"/>
                        <a:t> able to sit for 30 seconds?</a:t>
                      </a:r>
                      <a:endParaRPr lang="en-US" dirty="0"/>
                    </a:p>
                  </a:txBody>
                  <a:tcPr anchor="ctr"/>
                </a:tc>
              </a:tr>
              <a:tr h="370840">
                <a:tc>
                  <a:txBody>
                    <a:bodyPr/>
                    <a:lstStyle/>
                    <a:p>
                      <a:pPr algn="ctr"/>
                      <a:r>
                        <a:rPr lang="en-US" dirty="0" smtClean="0"/>
                        <a:t>1</a:t>
                      </a:r>
                      <a:endParaRPr lang="en-US" dirty="0"/>
                    </a:p>
                  </a:txBody>
                  <a:tcPr anchor="ctr"/>
                </a:tc>
                <a:tc>
                  <a:txBody>
                    <a:bodyPr/>
                    <a:lstStyle/>
                    <a:p>
                      <a:pPr algn="ctr"/>
                      <a:endParaRPr lang="en-US"/>
                    </a:p>
                  </a:txBody>
                  <a:tcPr anchor="ctr"/>
                </a:tc>
                <a:tc>
                  <a:txBody>
                    <a:bodyPr/>
                    <a:lstStyle/>
                    <a:p>
                      <a:pPr algn="ctr"/>
                      <a:endParaRPr lang="en-US"/>
                    </a:p>
                  </a:txBody>
                  <a:tcPr anchor="ctr"/>
                </a:tc>
                <a:tc>
                  <a:txBody>
                    <a:bodyPr/>
                    <a:lstStyle/>
                    <a:p>
                      <a:pPr algn="ctr"/>
                      <a:endParaRPr lang="en-US"/>
                    </a:p>
                  </a:txBody>
                  <a:tcPr anchor="ctr"/>
                </a:tc>
              </a:tr>
              <a:tr h="370840">
                <a:tc>
                  <a:txBody>
                    <a:bodyPr/>
                    <a:lstStyle/>
                    <a:p>
                      <a:pPr algn="ctr"/>
                      <a:r>
                        <a:rPr lang="en-US" dirty="0" smtClean="0"/>
                        <a:t>2</a:t>
                      </a:r>
                      <a:endParaRPr lang="en-US" dirty="0"/>
                    </a:p>
                  </a:txBody>
                  <a:tcPr anchor="ctr"/>
                </a:tc>
                <a:tc>
                  <a:txBody>
                    <a:bodyPr/>
                    <a:lstStyle/>
                    <a:p>
                      <a:pPr algn="ctr"/>
                      <a:endParaRPr lang="en-US"/>
                    </a:p>
                  </a:txBody>
                  <a:tcPr anchor="ctr"/>
                </a:tc>
                <a:tc>
                  <a:txBody>
                    <a:bodyPr/>
                    <a:lstStyle/>
                    <a:p>
                      <a:pPr algn="ctr"/>
                      <a:endParaRPr lang="en-US"/>
                    </a:p>
                  </a:txBody>
                  <a:tcPr anchor="ctr"/>
                </a:tc>
                <a:tc>
                  <a:txBody>
                    <a:bodyPr/>
                    <a:lstStyle/>
                    <a:p>
                      <a:pPr algn="ctr"/>
                      <a:endParaRPr lang="en-US"/>
                    </a:p>
                  </a:txBody>
                  <a:tcPr anchor="ctr"/>
                </a:tc>
              </a:tr>
              <a:tr h="370840">
                <a:tc>
                  <a:txBody>
                    <a:bodyPr/>
                    <a:lstStyle/>
                    <a:p>
                      <a:pPr algn="ctr"/>
                      <a:r>
                        <a:rPr lang="en-US" dirty="0" smtClean="0"/>
                        <a:t>3</a:t>
                      </a:r>
                      <a:endParaRPr lang="en-US" dirty="0"/>
                    </a:p>
                  </a:txBody>
                  <a:tcPr anchor="ctr"/>
                </a:tc>
                <a:tc>
                  <a:txBody>
                    <a:bodyPr/>
                    <a:lstStyle/>
                    <a:p>
                      <a:pPr algn="ctr"/>
                      <a:endParaRPr lang="en-US" dirty="0"/>
                    </a:p>
                  </a:txBody>
                  <a:tcPr anchor="ctr"/>
                </a:tc>
                <a:tc>
                  <a:txBody>
                    <a:bodyPr/>
                    <a:lstStyle/>
                    <a:p>
                      <a:pPr algn="ctr"/>
                      <a:endParaRPr lang="en-US"/>
                    </a:p>
                  </a:txBody>
                  <a:tcPr anchor="ctr"/>
                </a:tc>
                <a:tc>
                  <a:txBody>
                    <a:bodyPr/>
                    <a:lstStyle/>
                    <a:p>
                      <a:pPr algn="ctr"/>
                      <a:endParaRPr lang="en-US"/>
                    </a:p>
                  </a:txBody>
                  <a:tcPr anchor="ctr"/>
                </a:tc>
              </a:tr>
              <a:tr h="370840">
                <a:tc>
                  <a:txBody>
                    <a:bodyPr/>
                    <a:lstStyle/>
                    <a:p>
                      <a:pPr algn="ctr"/>
                      <a:r>
                        <a:rPr lang="en-US" dirty="0" smtClean="0"/>
                        <a:t>4</a:t>
                      </a:r>
                      <a:endParaRPr lang="en-US" dirty="0"/>
                    </a:p>
                  </a:txBody>
                  <a:tcPr anchor="ctr"/>
                </a:tc>
                <a:tc>
                  <a:txBody>
                    <a:bodyPr/>
                    <a:lstStyle/>
                    <a:p>
                      <a:pPr algn="ctr"/>
                      <a:endParaRPr lang="en-US" dirty="0"/>
                    </a:p>
                  </a:txBody>
                  <a:tcPr anchor="ctr"/>
                </a:tc>
                <a:tc>
                  <a:txBody>
                    <a:bodyPr/>
                    <a:lstStyle/>
                    <a:p>
                      <a:pPr algn="ctr"/>
                      <a:endParaRPr lang="en-US"/>
                    </a:p>
                  </a:txBody>
                  <a:tcPr anchor="ctr"/>
                </a:tc>
                <a:tc>
                  <a:txBody>
                    <a:bodyPr/>
                    <a:lstStyle/>
                    <a:p>
                      <a:pPr algn="ctr"/>
                      <a:endParaRPr lang="en-US"/>
                    </a:p>
                  </a:txBody>
                  <a:tcPr anchor="ctr"/>
                </a:tc>
              </a:tr>
              <a:tr h="370840">
                <a:tc>
                  <a:txBody>
                    <a:bodyPr/>
                    <a:lstStyle/>
                    <a:p>
                      <a:pPr algn="ctr"/>
                      <a:r>
                        <a:rPr lang="en-US" dirty="0" smtClean="0"/>
                        <a:t>5</a:t>
                      </a: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bl>
          </a:graphicData>
        </a:graphic>
      </p:graphicFrame>
    </p:spTree>
    <p:extLst>
      <p:ext uri="{BB962C8B-B14F-4D97-AF65-F5344CB8AC3E}">
        <p14:creationId xmlns:p14="http://schemas.microsoft.com/office/powerpoint/2010/main" val="2710694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Work</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52415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Literacy</a:t>
            </a:r>
            <a:endParaRPr lang="en-US" dirty="0"/>
          </a:p>
        </p:txBody>
      </p:sp>
      <p:sp>
        <p:nvSpPr>
          <p:cNvPr id="3" name="Content Placeholder 2"/>
          <p:cNvSpPr>
            <a:spLocks noGrp="1"/>
          </p:cNvSpPr>
          <p:nvPr>
            <p:ph idx="1"/>
          </p:nvPr>
        </p:nvSpPr>
        <p:spPr/>
        <p:txBody>
          <a:bodyPr/>
          <a:lstStyle/>
          <a:p>
            <a:r>
              <a:rPr lang="en-US" dirty="0" smtClean="0"/>
              <a:t>Books</a:t>
            </a:r>
          </a:p>
          <a:p>
            <a:pPr lvl="1"/>
            <a:r>
              <a:rPr lang="en-US" dirty="0" smtClean="0"/>
              <a:t>Toy Boat</a:t>
            </a:r>
            <a:endParaRPr lang="en-US" dirty="0"/>
          </a:p>
        </p:txBody>
      </p:sp>
    </p:spTree>
    <p:extLst>
      <p:ext uri="{BB962C8B-B14F-4D97-AF65-F5344CB8AC3E}">
        <p14:creationId xmlns:p14="http://schemas.microsoft.com/office/powerpoint/2010/main" val="39853517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Assessment</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49991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Think about a baby’s high chair vs. a chair in a doctor’s office. </a:t>
            </a:r>
          </a:p>
          <a:p>
            <a:endParaRPr lang="en-US" dirty="0"/>
          </a:p>
          <a:p>
            <a:endParaRPr lang="en-US" dirty="0" smtClean="0"/>
          </a:p>
          <a:p>
            <a:endParaRPr lang="en-US" dirty="0" smtClean="0"/>
          </a:p>
          <a:p>
            <a:endParaRPr lang="en-US" dirty="0" smtClean="0"/>
          </a:p>
          <a:p>
            <a:r>
              <a:rPr lang="en-US" dirty="0" smtClean="0"/>
              <a:t>What </a:t>
            </a:r>
            <a:r>
              <a:rPr lang="en-US" dirty="0"/>
              <a:t>factors must engineers consider as they design chairs?</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545004"/>
            <a:ext cx="2381250"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descr="http://4.bp.blogspot.com/-IupISD5oqEw/T1kUCd0xq2I/AAAAAAAAALc/D_YK9faFjXg/s1600/FisherPrice-healthy-start-highchair.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12862" y="2611679"/>
            <a:ext cx="2314575" cy="231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364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 </a:t>
            </a:r>
            <a:r>
              <a:rPr lang="en-US" dirty="0" smtClean="0"/>
              <a:t>Lifeguard Chair</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Local </a:t>
            </a:r>
            <a:r>
              <a:rPr lang="en-US" sz="2400" dirty="0"/>
              <a:t>authorities have recently decided to open a privately owned swimming pool to the public. A grand-opening ceremony is currently being planned and the Town Safety Inspector has ordered that lifeguard chairs be constructed so the swimming pool is up to public safety code. These new lifeguard chairs must be completed before the pool can be opened to the public.</a:t>
            </a:r>
          </a:p>
          <a:p>
            <a:pPr marL="0" indent="0">
              <a:buNone/>
            </a:pPr>
            <a:endParaRPr lang="en-US" sz="2400" dirty="0"/>
          </a:p>
          <a:p>
            <a:pPr marL="0" indent="0">
              <a:buNone/>
            </a:pPr>
            <a:r>
              <a:rPr lang="en-US" sz="2400" dirty="0"/>
              <a:t>You have just been hired by the Safe Stands Company to design and construct lifeguard chair models in time for the grand-opening ceremony. The chairs must be sturdy enough for the lifeguards to sit on and must be tall enough for them to patrol everyone at the pool.</a:t>
            </a:r>
          </a:p>
          <a:p>
            <a:pPr marL="118872" indent="0">
              <a:buNone/>
            </a:pPr>
            <a:endParaRPr lang="en-US" sz="2200" dirty="0"/>
          </a:p>
        </p:txBody>
      </p:sp>
    </p:spTree>
    <p:extLst>
      <p:ext uri="{BB962C8B-B14F-4D97-AF65-F5344CB8AC3E}">
        <p14:creationId xmlns:p14="http://schemas.microsoft.com/office/powerpoint/2010/main" val="515907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 </a:t>
            </a:r>
            <a:r>
              <a:rPr lang="en-US" dirty="0" smtClean="0"/>
              <a:t>Lifeguard Chair</a:t>
            </a:r>
            <a:endParaRPr lang="en-US" dirty="0"/>
          </a:p>
        </p:txBody>
      </p:sp>
      <p:sp>
        <p:nvSpPr>
          <p:cNvPr id="3" name="Content Placeholder 2"/>
          <p:cNvSpPr>
            <a:spLocks noGrp="1"/>
          </p:cNvSpPr>
          <p:nvPr>
            <p:ph idx="1"/>
          </p:nvPr>
        </p:nvSpPr>
        <p:spPr/>
        <p:txBody>
          <a:bodyPr>
            <a:noAutofit/>
          </a:bodyPr>
          <a:lstStyle/>
          <a:p>
            <a:pPr marL="0" indent="0">
              <a:buNone/>
            </a:pPr>
            <a:r>
              <a:rPr lang="en-US" sz="2400" b="1" i="1" dirty="0"/>
              <a:t>Criteria</a:t>
            </a:r>
            <a:endParaRPr lang="en-US" sz="2400" dirty="0"/>
          </a:p>
          <a:p>
            <a:pPr lvl="0"/>
            <a:r>
              <a:rPr lang="en-US" sz="2400" dirty="0"/>
              <a:t>Chair must be at least 35 cm tall</a:t>
            </a:r>
          </a:p>
          <a:p>
            <a:pPr lvl="0"/>
            <a:r>
              <a:rPr lang="en-US" sz="2400" dirty="0"/>
              <a:t>Cards can be folded but not torn</a:t>
            </a:r>
          </a:p>
          <a:p>
            <a:pPr lvl="0"/>
            <a:r>
              <a:rPr lang="en-US" sz="2400" dirty="0"/>
              <a:t>No piece of tape can be longer than 5 cm</a:t>
            </a:r>
          </a:p>
          <a:p>
            <a:pPr lvl="0"/>
            <a:r>
              <a:rPr lang="en-US" sz="2400" dirty="0"/>
              <a:t>Chair cannot be taped to the floor or any other object or surface</a:t>
            </a:r>
          </a:p>
          <a:p>
            <a:pPr lvl="0"/>
            <a:r>
              <a:rPr lang="en-US" sz="2400" dirty="0"/>
              <a:t>Chair must be in one piece</a:t>
            </a:r>
          </a:p>
          <a:p>
            <a:pPr lvl="0"/>
            <a:r>
              <a:rPr lang="en-US" sz="2400" dirty="0"/>
              <a:t>Chair must support the ‘lifeguard’ for 20 seconds in an upright position</a:t>
            </a:r>
          </a:p>
          <a:p>
            <a:pPr marL="0" indent="0">
              <a:buNone/>
            </a:pPr>
            <a:endParaRPr lang="en-US" sz="2400" dirty="0"/>
          </a:p>
          <a:p>
            <a:pPr marL="0" indent="0">
              <a:buNone/>
            </a:pPr>
            <a:r>
              <a:rPr lang="en-US" sz="2400" b="1" i="1" dirty="0"/>
              <a:t>Constraints </a:t>
            </a:r>
            <a:endParaRPr lang="en-US" sz="2400" dirty="0"/>
          </a:p>
          <a:p>
            <a:pPr lvl="0"/>
            <a:r>
              <a:rPr lang="en-US" sz="2400" dirty="0"/>
              <a:t>Only use the materials provided (note cards &amp; tape)</a:t>
            </a:r>
          </a:p>
          <a:p>
            <a:pPr lvl="0"/>
            <a:r>
              <a:rPr lang="en-US" sz="2400" dirty="0"/>
              <a:t>Chair must be completed in 15 minutes</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1524000"/>
            <a:ext cx="1524000" cy="1613535"/>
          </a:xfrm>
          <a:prstGeom prst="rect">
            <a:avLst/>
          </a:prstGeom>
          <a:noFill/>
          <a:ln>
            <a:noFill/>
          </a:ln>
        </p:spPr>
      </p:pic>
    </p:spTree>
    <p:extLst>
      <p:ext uri="{BB962C8B-B14F-4D97-AF65-F5344CB8AC3E}">
        <p14:creationId xmlns:p14="http://schemas.microsoft.com/office/powerpoint/2010/main" val="789866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i="1" dirty="0" smtClean="0"/>
              <a:t>Problem Scoping</a:t>
            </a:r>
            <a:r>
              <a:rPr lang="en-US" dirty="0"/>
              <a:t/>
            </a:r>
            <a:br>
              <a:rPr lang="en-US" dirty="0"/>
            </a:br>
            <a:r>
              <a:rPr lang="en-US" dirty="0" smtClean="0"/>
              <a:t>Identifying the problem</a:t>
            </a:r>
            <a:br>
              <a:rPr lang="en-US" dirty="0" smtClean="0"/>
            </a:br>
            <a:endParaRPr lang="en-US" dirty="0"/>
          </a:p>
        </p:txBody>
      </p:sp>
      <p:sp>
        <p:nvSpPr>
          <p:cNvPr id="3" name="Content Placeholder 2"/>
          <p:cNvSpPr>
            <a:spLocks noGrp="1"/>
          </p:cNvSpPr>
          <p:nvPr>
            <p:ph idx="1"/>
          </p:nvPr>
        </p:nvSpPr>
        <p:spPr>
          <a:xfrm>
            <a:off x="457200" y="2133600"/>
            <a:ext cx="8229600" cy="4343400"/>
          </a:xfrm>
        </p:spPr>
        <p:txBody>
          <a:bodyPr>
            <a:noAutofit/>
          </a:bodyPr>
          <a:lstStyle/>
          <a:p>
            <a:r>
              <a:rPr lang="en-US" sz="2400" dirty="0" smtClean="0"/>
              <a:t>What is the problem?</a:t>
            </a:r>
          </a:p>
          <a:p>
            <a:pPr lvl="1"/>
            <a:r>
              <a:rPr lang="en-US" sz="2400" dirty="0" smtClean="0"/>
              <a:t>Need </a:t>
            </a:r>
            <a:r>
              <a:rPr lang="en-US" sz="2400" dirty="0"/>
              <a:t>lifeguard chairs be constructed so the swimming pool is up to public safety code</a:t>
            </a:r>
            <a:r>
              <a:rPr lang="en-US" sz="2400" dirty="0" smtClean="0"/>
              <a:t>.</a:t>
            </a:r>
            <a:endParaRPr lang="en-US" sz="2400" dirty="0" smtClean="0"/>
          </a:p>
          <a:p>
            <a:r>
              <a:rPr lang="en-US" sz="2400" dirty="0" smtClean="0"/>
              <a:t>What is the goal?</a:t>
            </a:r>
          </a:p>
          <a:p>
            <a:pPr lvl="1"/>
            <a:r>
              <a:rPr lang="en-US" sz="2400" dirty="0"/>
              <a:t>To design and construct lifeguard chair models in time for the grand-opening ceremony</a:t>
            </a:r>
            <a:r>
              <a:rPr lang="en-US" sz="2400" dirty="0" smtClean="0"/>
              <a:t>.</a:t>
            </a:r>
            <a:r>
              <a:rPr lang="en-US" sz="2400" dirty="0" smtClean="0"/>
              <a:t> </a:t>
            </a:r>
            <a:endParaRPr lang="en-US" sz="2400" dirty="0" smtClean="0"/>
          </a:p>
          <a:p>
            <a:r>
              <a:rPr lang="en-US" sz="2400" dirty="0" smtClean="0"/>
              <a:t>Who is the client?</a:t>
            </a:r>
          </a:p>
          <a:p>
            <a:pPr lvl="1"/>
            <a:r>
              <a:rPr lang="en-US" sz="2400" dirty="0" smtClean="0"/>
              <a:t>Safe Stands Company</a:t>
            </a:r>
            <a:endParaRPr lang="en-US" sz="2400" dirty="0" smtClean="0"/>
          </a:p>
          <a:p>
            <a:r>
              <a:rPr lang="en-US" sz="2400" dirty="0" smtClean="0"/>
              <a:t>Who is the end user?</a:t>
            </a:r>
          </a:p>
          <a:p>
            <a:pPr lvl="1"/>
            <a:r>
              <a:rPr lang="en-US" sz="2400" dirty="0" smtClean="0"/>
              <a:t>lifeguard</a:t>
            </a:r>
            <a:endParaRPr lang="en-US" sz="2400" dirty="0" smtClean="0"/>
          </a:p>
        </p:txBody>
      </p:sp>
      <p:pic>
        <p:nvPicPr>
          <p:cNvPr id="4" name="Picture 3" descr="Macintosh HD:Users:kristietank:Dropbox:PictureSTEM:second grade unit:EDP:images:toy images:crayons.png"/>
          <p:cNvPicPr/>
          <p:nvPr/>
        </p:nvPicPr>
        <p:blipFill>
          <a:blip r:embed="rId2">
            <a:extLst>
              <a:ext uri="{28A0092B-C50C-407E-A947-70E740481C1C}">
                <a14:useLocalDpi xmlns:a14="http://schemas.microsoft.com/office/drawing/2010/main" val="0"/>
              </a:ext>
            </a:extLst>
          </a:blip>
          <a:srcRect/>
          <a:stretch>
            <a:fillRect/>
          </a:stretch>
        </p:blipFill>
        <p:spPr bwMode="auto">
          <a:xfrm>
            <a:off x="7315200" y="152400"/>
            <a:ext cx="1712960" cy="1737648"/>
          </a:xfrm>
          <a:prstGeom prst="rect">
            <a:avLst/>
          </a:prstGeom>
          <a:noFill/>
          <a:ln>
            <a:noFill/>
          </a:ln>
        </p:spPr>
      </p:pic>
    </p:spTree>
    <p:extLst>
      <p:ext uri="{BB962C8B-B14F-4D97-AF65-F5344CB8AC3E}">
        <p14:creationId xmlns:p14="http://schemas.microsoft.com/office/powerpoint/2010/main" val="2931496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i="1" dirty="0" smtClean="0"/>
              <a:t>Problem Scoping</a:t>
            </a:r>
            <a:r>
              <a:rPr lang="en-US" dirty="0"/>
              <a:t/>
            </a:r>
            <a:br>
              <a:rPr lang="en-US" dirty="0"/>
            </a:br>
            <a:r>
              <a:rPr lang="en-US" dirty="0" smtClean="0"/>
              <a:t>Identifying the problem</a:t>
            </a:r>
            <a:br>
              <a:rPr lang="en-US" dirty="0" smtClean="0"/>
            </a:br>
            <a:endParaRPr lang="en-US" dirty="0"/>
          </a:p>
        </p:txBody>
      </p:sp>
      <p:sp>
        <p:nvSpPr>
          <p:cNvPr id="3" name="Content Placeholder 2"/>
          <p:cNvSpPr>
            <a:spLocks noGrp="1"/>
          </p:cNvSpPr>
          <p:nvPr>
            <p:ph idx="1"/>
          </p:nvPr>
        </p:nvSpPr>
        <p:spPr>
          <a:xfrm>
            <a:off x="457200" y="2133600"/>
            <a:ext cx="8229600" cy="4343400"/>
          </a:xfrm>
        </p:spPr>
        <p:txBody>
          <a:bodyPr>
            <a:normAutofit fontScale="92500" lnSpcReduction="10000"/>
          </a:bodyPr>
          <a:lstStyle/>
          <a:p>
            <a:r>
              <a:rPr lang="en-US" sz="2800" dirty="0" smtClean="0"/>
              <a:t>What </a:t>
            </a:r>
            <a:r>
              <a:rPr lang="en-US" sz="2800" dirty="0" smtClean="0"/>
              <a:t>are the design criteria (desired features)?</a:t>
            </a:r>
          </a:p>
          <a:p>
            <a:pPr lvl="1"/>
            <a:r>
              <a:rPr lang="en-US" sz="2400" dirty="0" smtClean="0"/>
              <a:t>Chair </a:t>
            </a:r>
            <a:r>
              <a:rPr lang="en-US" sz="2400" dirty="0"/>
              <a:t>must be at least 35 cm tall</a:t>
            </a:r>
          </a:p>
          <a:p>
            <a:pPr lvl="1"/>
            <a:r>
              <a:rPr lang="en-US" sz="2400" dirty="0" smtClean="0"/>
              <a:t>Cards </a:t>
            </a:r>
            <a:r>
              <a:rPr lang="en-US" sz="2400" dirty="0"/>
              <a:t>can be folded but not torn</a:t>
            </a:r>
          </a:p>
          <a:p>
            <a:pPr lvl="1"/>
            <a:r>
              <a:rPr lang="en-US" sz="2400" dirty="0" smtClean="0"/>
              <a:t>No </a:t>
            </a:r>
            <a:r>
              <a:rPr lang="en-US" sz="2400" dirty="0"/>
              <a:t>piece of tape can be longer than 5 cm</a:t>
            </a:r>
          </a:p>
          <a:p>
            <a:pPr lvl="1"/>
            <a:r>
              <a:rPr lang="en-US" sz="2400" dirty="0" smtClean="0"/>
              <a:t>Chair </a:t>
            </a:r>
            <a:r>
              <a:rPr lang="en-US" sz="2400" dirty="0"/>
              <a:t>cannot be taped to the floor or any other object or surface</a:t>
            </a:r>
          </a:p>
          <a:p>
            <a:pPr lvl="1"/>
            <a:r>
              <a:rPr lang="en-US" sz="2400" dirty="0" smtClean="0"/>
              <a:t>Chair </a:t>
            </a:r>
            <a:r>
              <a:rPr lang="en-US" sz="2400" dirty="0"/>
              <a:t>must be in one piece</a:t>
            </a:r>
          </a:p>
          <a:p>
            <a:pPr lvl="1"/>
            <a:r>
              <a:rPr lang="en-US" sz="2400" dirty="0" smtClean="0"/>
              <a:t>Chair </a:t>
            </a:r>
            <a:r>
              <a:rPr lang="en-US" sz="2400" dirty="0"/>
              <a:t>must support the ‘lifeguard’ for 20 seconds in an upright position</a:t>
            </a:r>
          </a:p>
          <a:p>
            <a:r>
              <a:rPr lang="en-US" sz="2800" dirty="0" smtClean="0"/>
              <a:t>What are the design constraints?</a:t>
            </a:r>
          </a:p>
          <a:p>
            <a:pPr lvl="1"/>
            <a:r>
              <a:rPr lang="en-US" sz="2400" dirty="0" smtClean="0"/>
              <a:t>Materials </a:t>
            </a:r>
            <a:r>
              <a:rPr lang="en-US" sz="2400" dirty="0" smtClean="0"/>
              <a:t>provided</a:t>
            </a:r>
          </a:p>
          <a:p>
            <a:pPr lvl="1"/>
            <a:r>
              <a:rPr lang="en-US" sz="2400" dirty="0" smtClean="0"/>
              <a:t>Time</a:t>
            </a:r>
            <a:endParaRPr lang="en-US" sz="2400" dirty="0"/>
          </a:p>
        </p:txBody>
      </p:sp>
      <p:pic>
        <p:nvPicPr>
          <p:cNvPr id="4" name="Picture 3" descr="Macintosh HD:Users:kristietank:Dropbox:PictureSTEM:second grade unit:EDP:images:toy images:crayons.png"/>
          <p:cNvPicPr/>
          <p:nvPr/>
        </p:nvPicPr>
        <p:blipFill>
          <a:blip r:embed="rId2">
            <a:extLst>
              <a:ext uri="{28A0092B-C50C-407E-A947-70E740481C1C}">
                <a14:useLocalDpi xmlns:a14="http://schemas.microsoft.com/office/drawing/2010/main" val="0"/>
              </a:ext>
            </a:extLst>
          </a:blip>
          <a:srcRect/>
          <a:stretch>
            <a:fillRect/>
          </a:stretch>
        </p:blipFill>
        <p:spPr bwMode="auto">
          <a:xfrm>
            <a:off x="7315200" y="152400"/>
            <a:ext cx="1712960" cy="1737648"/>
          </a:xfrm>
          <a:prstGeom prst="rect">
            <a:avLst/>
          </a:prstGeom>
          <a:noFill/>
          <a:ln>
            <a:noFill/>
          </a:ln>
        </p:spPr>
      </p:pic>
    </p:spTree>
    <p:extLst>
      <p:ext uri="{BB962C8B-B14F-4D97-AF65-F5344CB8AC3E}">
        <p14:creationId xmlns:p14="http://schemas.microsoft.com/office/powerpoint/2010/main" val="400655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
            </a:r>
            <a:br>
              <a:rPr lang="en-US" i="1" dirty="0" smtClean="0"/>
            </a:br>
            <a:r>
              <a:rPr lang="en-US" i="1" dirty="0" smtClean="0"/>
              <a:t>Idea Generation</a:t>
            </a:r>
            <a:r>
              <a:rPr lang="en-US" dirty="0" smtClean="0"/>
              <a:t/>
            </a:r>
            <a:br>
              <a:rPr lang="en-US" dirty="0" smtClean="0"/>
            </a:br>
            <a:r>
              <a:rPr lang="en-US" dirty="0" smtClean="0"/>
              <a:t>Individual Plan</a:t>
            </a:r>
            <a:br>
              <a:rPr lang="en-US" dirty="0" smtClean="0"/>
            </a:br>
            <a:endParaRPr lang="en-US" dirty="0"/>
          </a:p>
        </p:txBody>
      </p:sp>
      <p:sp>
        <p:nvSpPr>
          <p:cNvPr id="3" name="Content Placeholder 2"/>
          <p:cNvSpPr>
            <a:spLocks noGrp="1"/>
          </p:cNvSpPr>
          <p:nvPr>
            <p:ph idx="1"/>
          </p:nvPr>
        </p:nvSpPr>
        <p:spPr>
          <a:xfrm>
            <a:off x="453390" y="1905000"/>
            <a:ext cx="8153400" cy="4724400"/>
          </a:xfrm>
        </p:spPr>
        <p:txBody>
          <a:bodyPr>
            <a:noAutofit/>
          </a:bodyPr>
          <a:lstStyle/>
          <a:p>
            <a:r>
              <a:rPr lang="en-US" sz="2800" dirty="0"/>
              <a:t>Do you have enough information?</a:t>
            </a:r>
          </a:p>
          <a:p>
            <a:r>
              <a:rPr lang="en-US" sz="2800" dirty="0"/>
              <a:t>What questions do you still have?</a:t>
            </a:r>
          </a:p>
          <a:p>
            <a:endParaRPr lang="en-US" sz="2800" dirty="0" smtClean="0"/>
          </a:p>
          <a:p>
            <a:r>
              <a:rPr lang="en-US" sz="2800" dirty="0" smtClean="0"/>
              <a:t>In </a:t>
            </a:r>
            <a:r>
              <a:rPr lang="en-US" sz="2800" dirty="0" smtClean="0"/>
              <a:t>your design notebook, label “Individual Design” on one page</a:t>
            </a:r>
          </a:p>
          <a:p>
            <a:endParaRPr lang="en-US" sz="2800" dirty="0" smtClean="0"/>
          </a:p>
          <a:p>
            <a:r>
              <a:rPr lang="en-US" sz="2800" dirty="0" smtClean="0"/>
              <a:t>Draw a sketch of your design </a:t>
            </a:r>
            <a:r>
              <a:rPr lang="en-US" sz="2800" dirty="0" smtClean="0">
                <a:sym typeface="Wingdings" panose="05000000000000000000" pitchFamily="2" charset="2"/>
              </a:rPr>
              <a:t> Include labels, perspective, scale</a:t>
            </a:r>
            <a:endParaRPr lang="en-US" sz="2800" dirty="0"/>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152400"/>
            <a:ext cx="1586364" cy="1570500"/>
          </a:xfrm>
          <a:prstGeom prst="rect">
            <a:avLst/>
          </a:prstGeom>
        </p:spPr>
      </p:pic>
    </p:spTree>
    <p:extLst>
      <p:ext uri="{BB962C8B-B14F-4D97-AF65-F5344CB8AC3E}">
        <p14:creationId xmlns:p14="http://schemas.microsoft.com/office/powerpoint/2010/main" val="12666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consider:</a:t>
            </a:r>
            <a:endParaRPr lang="en-US" dirty="0"/>
          </a:p>
        </p:txBody>
      </p:sp>
      <p:sp>
        <p:nvSpPr>
          <p:cNvPr id="3" name="Content Placeholder 2"/>
          <p:cNvSpPr>
            <a:spLocks noGrp="1"/>
          </p:cNvSpPr>
          <p:nvPr>
            <p:ph idx="1"/>
          </p:nvPr>
        </p:nvSpPr>
        <p:spPr/>
        <p:txBody>
          <a:bodyPr>
            <a:normAutofit lnSpcReduction="10000"/>
          </a:bodyPr>
          <a:lstStyle/>
          <a:p>
            <a:r>
              <a:rPr lang="en-US" dirty="0" smtClean="0"/>
              <a:t>What are examples of chairs that come to mind?</a:t>
            </a:r>
            <a:r>
              <a:rPr lang="en-US" dirty="0"/>
              <a:t> </a:t>
            </a:r>
            <a:endParaRPr lang="en-US" dirty="0" smtClean="0"/>
          </a:p>
          <a:p>
            <a:r>
              <a:rPr lang="en-US" dirty="0"/>
              <a:t>Tables and chairs have supports to </a:t>
            </a:r>
            <a:r>
              <a:rPr lang="en-US" dirty="0" smtClean="0"/>
              <a:t>keep their </a:t>
            </a:r>
            <a:r>
              <a:rPr lang="en-US" dirty="0"/>
              <a:t>legs from tilting or twisting. Look at </a:t>
            </a:r>
            <a:r>
              <a:rPr lang="en-US" dirty="0" smtClean="0"/>
              <a:t>the furniture </a:t>
            </a:r>
            <a:r>
              <a:rPr lang="en-US" dirty="0"/>
              <a:t>in this room. How would you </a:t>
            </a:r>
            <a:r>
              <a:rPr lang="en-US" dirty="0" smtClean="0"/>
              <a:t>describe the </a:t>
            </a:r>
            <a:r>
              <a:rPr lang="en-US" dirty="0"/>
              <a:t>supports you see?</a:t>
            </a:r>
            <a:endParaRPr lang="en-US" dirty="0" smtClean="0"/>
          </a:p>
          <a:p>
            <a:r>
              <a:rPr lang="en-US" dirty="0" smtClean="0"/>
              <a:t>What kinds of forces act on a chair or table?</a:t>
            </a:r>
          </a:p>
          <a:p>
            <a:r>
              <a:rPr lang="en-US" dirty="0" smtClean="0"/>
              <a:t>How will these forces play a role in your design?</a:t>
            </a:r>
            <a:endParaRPr lang="en-US" dirty="0"/>
          </a:p>
        </p:txBody>
      </p:sp>
      <p:pic>
        <p:nvPicPr>
          <p:cNvPr id="5" name="Picture 2" descr="C:\Users\bcapobia\AppData\Local\Microsoft\Windows\Temporary Internet Files\Content.IE5\HE9QW6UB\MC90043441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9218" y="41564"/>
            <a:ext cx="13208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05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Designing a Lifeguard Chair&amp;quot;&quot;/&gt;&lt;property id=&quot;20307&quot; value=&quot;256&quot;/&gt;&lt;/object&gt;&lt;object type=&quot;3&quot; unique_id=&quot;10004&quot;&gt;&lt;property id=&quot;20148&quot; value=&quot;5&quot;/&gt;&lt;property id=&quot;20300&quot; value=&quot;Slide 2 - &amp;quot;Can you help local authorities meet the needs of the Town Safety Inspector?&amp;quot;&quot;/&gt;&lt;property id=&quot;20307&quot; value=&quot;260&quot;/&gt;&lt;/object&gt;&lt;object type=&quot;3&quot; unique_id=&quot;10005&quot;&gt;&lt;property id=&quot;20148&quot; value=&quot;5&quot;/&gt;&lt;property id=&quot;20300&quot; value=&quot;Slide 3 - &amp;quot;Can you design a prototype of a lifeguard chair?&amp;quot;&quot;/&gt;&lt;property id=&quot;20307&quot; value=&quot;261&quot;/&gt;&lt;/object&gt;&lt;object type=&quot;3&quot; unique_id=&quot;10006&quot;&gt;&lt;property id=&quot;20148&quot; value=&quot;5&quot;/&gt;&lt;property id=&quot;20300&quot; value=&quot;Slide 4 - &amp;quot;Questions to consider:&amp;quot;&quot;/&gt;&lt;property id=&quot;20307&quot; value=&quot;262&quot;/&gt;&lt;/object&gt;&lt;object type=&quot;3&quot; unique_id=&quot;10007&quot;&gt;&lt;property id=&quot;20148&quot; value=&quot;5&quot;/&gt;&lt;property id=&quot;20300&quot; value=&quot;Slide 5 - &amp;quot;Identifying forces on a chair&amp;quot;&quot;/&gt;&lt;property id=&quot;20307&quot; value=&quot;270&quot;/&gt;&lt;/object&gt;&lt;object type=&quot;3&quot; unique_id=&quot;10008&quot;&gt;&lt;property id=&quot;20148&quot; value=&quot;5&quot;/&gt;&lt;property id=&quot;20300&quot; value=&quot;Slide 6 - &amp;quot;Identifying forces&amp;quot;&quot;/&gt;&lt;property id=&quot;20307&quot; value=&quot;271&quot;/&gt;&lt;/object&gt;&lt;object type=&quot;3&quot; unique_id=&quot;10009&quot;&gt;&lt;property id=&quot;20148&quot; value=&quot;5&quot;/&gt;&lt;property id=&quot;20300&quot; value=&quot;Slide 7 - &amp;quot;Tension &amp;quot;&quot;/&gt;&lt;property id=&quot;20307&quot; value=&quot;274&quot;/&gt;&lt;/object&gt;&lt;object type=&quot;3&quot; unique_id=&quot;10010&quot;&gt;&lt;property id=&quot;20148&quot; value=&quot;5&quot;/&gt;&lt;property id=&quot;20300&quot; value=&quot;Slide 8 - &amp;quot;Compression &amp;quot;&quot;/&gt;&lt;property id=&quot;20307&quot; value=&quot;275&quot;/&gt;&lt;/object&gt;&lt;object type=&quot;3&quot; unique_id=&quot;10011&quot;&gt;&lt;property id=&quot;20148&quot; value=&quot;5&quot;/&gt;&lt;property id=&quot;20300&quot; value=&quot;Slide 9 - &amp;quot;Questions to consider:&amp;quot;&quot;/&gt;&lt;property id=&quot;20307&quot; value=&quot;263&quot;/&gt;&lt;/object&gt;&lt;object type=&quot;3&quot; unique_id=&quot;10012&quot;&gt;&lt;property id=&quot;20148&quot; value=&quot;5&quot;/&gt;&lt;property id=&quot;20300&quot; value=&quot;Slide 10 - &amp;quot;Planning&amp;quot;&quot;/&gt;&lt;property id=&quot;20307&quot; value=&quot;264&quot;/&gt;&lt;/object&gt;&lt;object type=&quot;3&quot; unique_id=&quot;10013&quot;&gt;&lt;property id=&quot;20148&quot; value=&quot;5&quot;/&gt;&lt;property id=&quot;20300&quot; value=&quot;Slide 11 - &amp;quot;Testing&amp;quot;&quot;/&gt;&lt;property id=&quot;20307&quot; value=&quot;265&quot;/&gt;&lt;/object&gt;&lt;object type=&quot;3&quot; unique_id=&quot;10014&quot;&gt;&lt;property id=&quot;20148&quot; value=&quot;5&quot;/&gt;&lt;property id=&quot;20300&quot; value=&quot;Slide 12 - &amp;quot;Results&amp;quot;&quot;/&gt;&lt;property id=&quot;20307&quot; value=&quot;266&quot;/&gt;&lt;/object&gt;&lt;object type=&quot;3&quot; unique_id=&quot;10015&quot;&gt;&lt;property id=&quot;20148&quot; value=&quot;5&quot;/&gt;&lt;property id=&quot;20300&quot; value=&quot;Slide 13 - &amp;quot;Design flaws&amp;quot;&quot;/&gt;&lt;property id=&quot;20307&quot; value=&quot;267&quot;/&gt;&lt;/object&gt;&lt;object type=&quot;3&quot; unique_id=&quot;10016&quot;&gt;&lt;property id=&quot;20148&quot; value=&quot;5&quot;/&gt;&lt;property id=&quot;20300&quot; value=&quot;Slide 14 - &amp;quot;Redesign&amp;quot;&quot;/&gt;&lt;property id=&quot;20307&quot; value=&quot;268&quot;/&gt;&lt;/object&gt;&lt;object type=&quot;3&quot; unique_id=&quot;10017&quot;&gt;&lt;property id=&quot;20148&quot; value=&quot;5&quot;/&gt;&lt;property id=&quot;20300&quot; value=&quot;Slide 15 - &amp;quot;Reflecting on your redesign&amp;quot;&quot;/&gt;&lt;property id=&quot;20307&quot; value=&quot;269&quot;/&gt;&lt;/object&gt;&lt;object type=&quot;3&quot; unique_id=&quot;10018&quot;&gt;&lt;property id=&quot;20148&quot; value=&quot;5&quot;/&gt;&lt;property id=&quot;20300&quot; value=&quot;Slide 16 - &amp;quot;What is engineering design?&amp;quot;&quot;/&gt;&lt;property id=&quot;20307&quot; value=&quot;272&quot;/&gt;&lt;/object&gt;&lt;object type=&quot;3&quot; unique_id=&quot;10019&quot;&gt;&lt;property id=&quot;20148&quot; value=&quot;5&quot;/&gt;&lt;property id=&quot;20300&quot; value=&quot;Slide 17 - &amp;quot;What is the Engineering Design Process?&amp;quot;&quot;/&gt;&lt;property id=&quot;20307&quot; value=&quot;273&quot;/&gt;&lt;/object&gt;&lt;object type=&quot;3&quot; unique_id=&quot;10020&quot;&gt;&lt;property id=&quot;20148&quot; value=&quot;5&quot;/&gt;&lt;property id=&quot;20300&quot; value=&quot;Slide 18 - &amp;quot;SLED Model for Engineering Design&amp;quot;&quot;/&gt;&lt;property id=&quot;20307&quot; value=&quot;258&quot;/&gt;&lt;/object&gt;&lt;object type=&quot;3&quot; unique_id=&quot;10021&quot;&gt;&lt;property id=&quot;20148&quot; value=&quot;5&quot;/&gt;&lt;property id=&quot;20300&quot; value=&quot;Slide 19&quot;/&gt;&lt;property id=&quot;20307&quot; value=&quot;259&quot;/&gt;&lt;/object&gt;&lt;object type=&quot;3&quot; unique_id=&quot;10022&quot;&gt;&lt;property id=&quot;20148&quot; value=&quot;5&quot;/&gt;&lt;property id=&quot;20300&quot; value=&quot;Slide 20 - &amp;quot;Essential Features of Design-based Instruction&amp;#x0D;&amp;#x0A;&amp;quot;&quot;/&gt;&lt;property id=&quot;20307&quot; value=&quot;257&quot;/&gt;&lt;/object&gt;&lt;/object&gt;&lt;object type=&quot;8&quot; unique_id=&quot;10044&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TotalTime>
  <Words>1056</Words>
  <Application>Microsoft Office PowerPoint</Application>
  <PresentationFormat>On-screen Show (4:3)</PresentationFormat>
  <Paragraphs>172</Paragraphs>
  <Slides>25</Slides>
  <Notes>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Introduction to the Engineering Design Process</vt:lpstr>
      <vt:lpstr>Engineers</vt:lpstr>
      <vt:lpstr>PowerPoint Presentation</vt:lpstr>
      <vt:lpstr>Design a Lifeguard Chair</vt:lpstr>
      <vt:lpstr>Design a Lifeguard Chair</vt:lpstr>
      <vt:lpstr> Problem Scoping Identifying the problem </vt:lpstr>
      <vt:lpstr> Problem Scoping Identifying the problem </vt:lpstr>
      <vt:lpstr> Idea Generation Individual Plan </vt:lpstr>
      <vt:lpstr>Questions to consider:</vt:lpstr>
      <vt:lpstr>Identifying forces on a chair</vt:lpstr>
      <vt:lpstr>Identifying forces</vt:lpstr>
      <vt:lpstr>Tension </vt:lpstr>
      <vt:lpstr>Compression </vt:lpstr>
      <vt:lpstr>Questions to consider:</vt:lpstr>
      <vt:lpstr>Idea Generation Team Design</vt:lpstr>
      <vt:lpstr>Materials  </vt:lpstr>
      <vt:lpstr>Solution Production and Performance - Construct and Test</vt:lpstr>
      <vt:lpstr>Solution Production and Performance - Construct and Test</vt:lpstr>
      <vt:lpstr>Data Collection </vt:lpstr>
      <vt:lpstr> Communication Share Results </vt:lpstr>
      <vt:lpstr> Optimization Improve and Re-design </vt:lpstr>
      <vt:lpstr>Data Collection </vt:lpstr>
      <vt:lpstr>Student Work</vt:lpstr>
      <vt:lpstr>Literacy</vt:lpstr>
      <vt:lpstr>Assessment</vt:lpstr>
    </vt:vector>
  </TitlesOfParts>
  <Company>Purdue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a Lifeguard Chair</dc:title>
  <dc:creator>coeuser</dc:creator>
  <cp:lastModifiedBy>Nyquist, Chell E</cp:lastModifiedBy>
  <cp:revision>23</cp:revision>
  <dcterms:created xsi:type="dcterms:W3CDTF">2013-05-16T14:15:21Z</dcterms:created>
  <dcterms:modified xsi:type="dcterms:W3CDTF">2017-04-25T18:41:04Z</dcterms:modified>
</cp:coreProperties>
</file>