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4"/>
  </p:notesMasterIdLst>
  <p:sldIdLst>
    <p:sldId id="256" r:id="rId2"/>
    <p:sldId id="258" r:id="rId3"/>
    <p:sldId id="266" r:id="rId4"/>
    <p:sldId id="261" r:id="rId5"/>
    <p:sldId id="260" r:id="rId6"/>
    <p:sldId id="268" r:id="rId7"/>
    <p:sldId id="262" r:id="rId8"/>
    <p:sldId id="263" r:id="rId9"/>
    <p:sldId id="264" r:id="rId10"/>
    <p:sldId id="267" r:id="rId11"/>
    <p:sldId id="269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E91B6-F15E-544E-9D65-50C04C1EFEC0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92BA54-F287-0943-8930-9D6624CEF1B3}">
      <dgm:prSet/>
      <dgm:spPr/>
      <dgm:t>
        <a:bodyPr/>
        <a:lstStyle/>
        <a:p>
          <a:pPr rtl="0"/>
          <a:r>
            <a:rPr lang="en-US" dirty="0"/>
            <a:t>Clinical study review</a:t>
          </a:r>
        </a:p>
      </dgm:t>
    </dgm:pt>
    <dgm:pt modelId="{29B1817A-6523-6540-8647-597923607EB8}" type="parTrans" cxnId="{418C9D08-1DB6-214D-BC79-54FE929DCC08}">
      <dgm:prSet/>
      <dgm:spPr/>
      <dgm:t>
        <a:bodyPr/>
        <a:lstStyle/>
        <a:p>
          <a:endParaRPr lang="en-US"/>
        </a:p>
      </dgm:t>
    </dgm:pt>
    <dgm:pt modelId="{A4B50A1E-3BCD-4141-8F25-C56179040DEE}" type="sibTrans" cxnId="{418C9D08-1DB6-214D-BC79-54FE929DCC08}">
      <dgm:prSet/>
      <dgm:spPr/>
      <dgm:t>
        <a:bodyPr/>
        <a:lstStyle/>
        <a:p>
          <a:endParaRPr lang="en-US"/>
        </a:p>
      </dgm:t>
    </dgm:pt>
    <dgm:pt modelId="{BDE40E1C-CDB9-F849-85C2-231EF51B41B1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Clinical study design and strategy</a:t>
          </a:r>
        </a:p>
      </dgm:t>
    </dgm:pt>
    <dgm:pt modelId="{9AA957D2-6546-7140-96BC-B07169C1D330}" type="parTrans" cxnId="{F7D64B93-CAF6-D54A-B0DC-7AF92D19CB5E}">
      <dgm:prSet/>
      <dgm:spPr/>
      <dgm:t>
        <a:bodyPr/>
        <a:lstStyle/>
        <a:p>
          <a:endParaRPr lang="en-US"/>
        </a:p>
      </dgm:t>
    </dgm:pt>
    <dgm:pt modelId="{ED72B6B7-5DAA-234B-A263-EA86870B61AC}" type="sibTrans" cxnId="{F7D64B93-CAF6-D54A-B0DC-7AF92D19CB5E}">
      <dgm:prSet/>
      <dgm:spPr/>
      <dgm:t>
        <a:bodyPr/>
        <a:lstStyle/>
        <a:p>
          <a:endParaRPr lang="en-US"/>
        </a:p>
      </dgm:t>
    </dgm:pt>
    <dgm:pt modelId="{AB7CFC18-1322-0D47-84C0-1473D0277F5A}">
      <dgm:prSet/>
      <dgm:spPr/>
      <dgm:t>
        <a:bodyPr/>
        <a:lstStyle/>
        <a:p>
          <a:r>
            <a:rPr lang="en-US" dirty="0"/>
            <a:t>Clinical study execution</a:t>
          </a:r>
        </a:p>
      </dgm:t>
    </dgm:pt>
    <dgm:pt modelId="{DE89AC05-FA22-F041-BD27-56CB21A21815}" type="parTrans" cxnId="{5328D662-C745-0C4E-B0B1-C3EEE4F5AE4D}">
      <dgm:prSet/>
      <dgm:spPr/>
      <dgm:t>
        <a:bodyPr/>
        <a:lstStyle/>
        <a:p>
          <a:endParaRPr lang="en-US"/>
        </a:p>
      </dgm:t>
    </dgm:pt>
    <dgm:pt modelId="{1381490D-79E9-6A41-A469-0F5DE2BB7461}" type="sibTrans" cxnId="{5328D662-C745-0C4E-B0B1-C3EEE4F5AE4D}">
      <dgm:prSet/>
      <dgm:spPr/>
      <dgm:t>
        <a:bodyPr/>
        <a:lstStyle/>
        <a:p>
          <a:endParaRPr lang="en-US"/>
        </a:p>
      </dgm:t>
    </dgm:pt>
    <dgm:pt modelId="{DE015A8B-24B8-0E47-8981-BCFF653C8CCF}">
      <dgm:prSet/>
      <dgm:spPr/>
      <dgm:t>
        <a:bodyPr/>
        <a:lstStyle/>
        <a:p>
          <a:r>
            <a:rPr lang="en-US" dirty="0"/>
            <a:t>Clinical study close out</a:t>
          </a:r>
        </a:p>
      </dgm:t>
    </dgm:pt>
    <dgm:pt modelId="{5165DCAD-5686-544D-B7EF-38CADE8D1FF1}" type="parTrans" cxnId="{38250393-DF7A-E744-B0FC-2772D6BE5718}">
      <dgm:prSet/>
      <dgm:spPr/>
      <dgm:t>
        <a:bodyPr/>
        <a:lstStyle/>
        <a:p>
          <a:endParaRPr lang="en-US"/>
        </a:p>
      </dgm:t>
    </dgm:pt>
    <dgm:pt modelId="{405B034D-3BF8-3C41-A0E9-AAF9E6DA7D60}" type="sibTrans" cxnId="{38250393-DF7A-E744-B0FC-2772D6BE5718}">
      <dgm:prSet/>
      <dgm:spPr/>
      <dgm:t>
        <a:bodyPr/>
        <a:lstStyle/>
        <a:p>
          <a:endParaRPr lang="en-US"/>
        </a:p>
      </dgm:t>
    </dgm:pt>
    <dgm:pt modelId="{5DA51BDF-634F-B54C-A03B-A6F6FF276CB8}" type="pres">
      <dgm:prSet presAssocID="{99BE91B6-F15E-544E-9D65-50C04C1EFEC0}" presName="Name0" presStyleCnt="0">
        <dgm:presLayoutVars>
          <dgm:dir/>
          <dgm:animLvl val="lvl"/>
          <dgm:resizeHandles val="exact"/>
        </dgm:presLayoutVars>
      </dgm:prSet>
      <dgm:spPr/>
    </dgm:pt>
    <dgm:pt modelId="{10439CED-2073-9D45-A4F6-FE07EF01EE63}" type="pres">
      <dgm:prSet presAssocID="{5392BA54-F287-0943-8930-9D6624CEF1B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8D4299C-AE67-8D4E-835F-D30511E6F998}" type="pres">
      <dgm:prSet presAssocID="{A4B50A1E-3BCD-4141-8F25-C56179040DEE}" presName="parTxOnlySpace" presStyleCnt="0"/>
      <dgm:spPr/>
    </dgm:pt>
    <dgm:pt modelId="{DE0A5C81-6584-CC40-A23B-6F3968FDD186}" type="pres">
      <dgm:prSet presAssocID="{BDE40E1C-CDB9-F849-85C2-231EF51B41B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9ED0E51-FAED-C748-8E9B-3345D2AB7774}" type="pres">
      <dgm:prSet presAssocID="{ED72B6B7-5DAA-234B-A263-EA86870B61AC}" presName="parTxOnlySpace" presStyleCnt="0"/>
      <dgm:spPr/>
    </dgm:pt>
    <dgm:pt modelId="{5C5274BB-0A85-574D-B950-DB5E9F1A7AC1}" type="pres">
      <dgm:prSet presAssocID="{AB7CFC18-1322-0D47-84C0-1473D0277F5A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B591EA3-398F-7A4E-948F-FBA6323D8F81}" type="pres">
      <dgm:prSet presAssocID="{1381490D-79E9-6A41-A469-0F5DE2BB7461}" presName="parTxOnlySpace" presStyleCnt="0"/>
      <dgm:spPr/>
    </dgm:pt>
    <dgm:pt modelId="{F728596A-E648-7D40-BEDF-C5ED67D3F963}" type="pres">
      <dgm:prSet presAssocID="{DE015A8B-24B8-0E47-8981-BCFF653C8CC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18C9D08-1DB6-214D-BC79-54FE929DCC08}" srcId="{99BE91B6-F15E-544E-9D65-50C04C1EFEC0}" destId="{5392BA54-F287-0943-8930-9D6624CEF1B3}" srcOrd="0" destOrd="0" parTransId="{29B1817A-6523-6540-8647-597923607EB8}" sibTransId="{A4B50A1E-3BCD-4141-8F25-C56179040DEE}"/>
    <dgm:cxn modelId="{B8A2D822-2134-9A4D-BE97-EFF990D9C042}" type="presOf" srcId="{99BE91B6-F15E-544E-9D65-50C04C1EFEC0}" destId="{5DA51BDF-634F-B54C-A03B-A6F6FF276CB8}" srcOrd="0" destOrd="0" presId="urn:microsoft.com/office/officeart/2005/8/layout/chevron1"/>
    <dgm:cxn modelId="{5328D662-C745-0C4E-B0B1-C3EEE4F5AE4D}" srcId="{99BE91B6-F15E-544E-9D65-50C04C1EFEC0}" destId="{AB7CFC18-1322-0D47-84C0-1473D0277F5A}" srcOrd="2" destOrd="0" parTransId="{DE89AC05-FA22-F041-BD27-56CB21A21815}" sibTransId="{1381490D-79E9-6A41-A469-0F5DE2BB7461}"/>
    <dgm:cxn modelId="{45BDD67C-207B-5F48-A3FB-775D3F4ED824}" type="presOf" srcId="{AB7CFC18-1322-0D47-84C0-1473D0277F5A}" destId="{5C5274BB-0A85-574D-B950-DB5E9F1A7AC1}" srcOrd="0" destOrd="0" presId="urn:microsoft.com/office/officeart/2005/8/layout/chevron1"/>
    <dgm:cxn modelId="{F8132E7F-F638-5146-94F3-E172C2473CBD}" type="presOf" srcId="{DE015A8B-24B8-0E47-8981-BCFF653C8CCF}" destId="{F728596A-E648-7D40-BEDF-C5ED67D3F963}" srcOrd="0" destOrd="0" presId="urn:microsoft.com/office/officeart/2005/8/layout/chevron1"/>
    <dgm:cxn modelId="{38250393-DF7A-E744-B0FC-2772D6BE5718}" srcId="{99BE91B6-F15E-544E-9D65-50C04C1EFEC0}" destId="{DE015A8B-24B8-0E47-8981-BCFF653C8CCF}" srcOrd="3" destOrd="0" parTransId="{5165DCAD-5686-544D-B7EF-38CADE8D1FF1}" sibTransId="{405B034D-3BF8-3C41-A0E9-AAF9E6DA7D60}"/>
    <dgm:cxn modelId="{F7D64B93-CAF6-D54A-B0DC-7AF92D19CB5E}" srcId="{99BE91B6-F15E-544E-9D65-50C04C1EFEC0}" destId="{BDE40E1C-CDB9-F849-85C2-231EF51B41B1}" srcOrd="1" destOrd="0" parTransId="{9AA957D2-6546-7140-96BC-B07169C1D330}" sibTransId="{ED72B6B7-5DAA-234B-A263-EA86870B61AC}"/>
    <dgm:cxn modelId="{E7DDA1A1-DE94-DF42-B318-6029B72B1281}" type="presOf" srcId="{5392BA54-F287-0943-8930-9D6624CEF1B3}" destId="{10439CED-2073-9D45-A4F6-FE07EF01EE63}" srcOrd="0" destOrd="0" presId="urn:microsoft.com/office/officeart/2005/8/layout/chevron1"/>
    <dgm:cxn modelId="{5D304CA5-ACB5-4C46-8BD4-3DE8D8F42BF9}" type="presOf" srcId="{BDE40E1C-CDB9-F849-85C2-231EF51B41B1}" destId="{DE0A5C81-6584-CC40-A23B-6F3968FDD186}" srcOrd="0" destOrd="0" presId="urn:microsoft.com/office/officeart/2005/8/layout/chevron1"/>
    <dgm:cxn modelId="{E2E4719E-7F65-AC46-8EE6-06D64E6763F1}" type="presParOf" srcId="{5DA51BDF-634F-B54C-A03B-A6F6FF276CB8}" destId="{10439CED-2073-9D45-A4F6-FE07EF01EE63}" srcOrd="0" destOrd="0" presId="urn:microsoft.com/office/officeart/2005/8/layout/chevron1"/>
    <dgm:cxn modelId="{D8F09063-B785-3E40-B390-AC4766EED04D}" type="presParOf" srcId="{5DA51BDF-634F-B54C-A03B-A6F6FF276CB8}" destId="{E8D4299C-AE67-8D4E-835F-D30511E6F998}" srcOrd="1" destOrd="0" presId="urn:microsoft.com/office/officeart/2005/8/layout/chevron1"/>
    <dgm:cxn modelId="{CA200741-CF39-2241-93A4-D2E3F0D2FD66}" type="presParOf" srcId="{5DA51BDF-634F-B54C-A03B-A6F6FF276CB8}" destId="{DE0A5C81-6584-CC40-A23B-6F3968FDD186}" srcOrd="2" destOrd="0" presId="urn:microsoft.com/office/officeart/2005/8/layout/chevron1"/>
    <dgm:cxn modelId="{CC48780F-FEE9-C149-B534-FAB0A1FF87ED}" type="presParOf" srcId="{5DA51BDF-634F-B54C-A03B-A6F6FF276CB8}" destId="{99ED0E51-FAED-C748-8E9B-3345D2AB7774}" srcOrd="3" destOrd="0" presId="urn:microsoft.com/office/officeart/2005/8/layout/chevron1"/>
    <dgm:cxn modelId="{F4CD6332-B080-6D45-8F4F-560F45E84C07}" type="presParOf" srcId="{5DA51BDF-634F-B54C-A03B-A6F6FF276CB8}" destId="{5C5274BB-0A85-574D-B950-DB5E9F1A7AC1}" srcOrd="4" destOrd="0" presId="urn:microsoft.com/office/officeart/2005/8/layout/chevron1"/>
    <dgm:cxn modelId="{956F411E-3CAA-964E-8263-423306AE766D}" type="presParOf" srcId="{5DA51BDF-634F-B54C-A03B-A6F6FF276CB8}" destId="{4B591EA3-398F-7A4E-948F-FBA6323D8F81}" srcOrd="5" destOrd="0" presId="urn:microsoft.com/office/officeart/2005/8/layout/chevron1"/>
    <dgm:cxn modelId="{2EAC92EA-7B79-E848-913C-FE503C82E0C8}" type="presParOf" srcId="{5DA51BDF-634F-B54C-A03B-A6F6FF276CB8}" destId="{F728596A-E648-7D40-BEDF-C5ED67D3F96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9E533A-4E2B-5842-95BA-F2BDB5A9C53F}" type="doc">
      <dgm:prSet loTypeId="urn:microsoft.com/office/officeart/2009/layout/Reverse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EF6E7D-DD20-4441-90BD-3B0138F74C54}">
      <dgm:prSet phldrT="[Text]"/>
      <dgm:spPr/>
      <dgm:t>
        <a:bodyPr/>
        <a:lstStyle/>
        <a:p>
          <a:r>
            <a:rPr lang="en-US" dirty="0"/>
            <a:t>BIMO</a:t>
          </a:r>
        </a:p>
      </dgm:t>
    </dgm:pt>
    <dgm:pt modelId="{BCE1FD11-3B4F-504F-9758-253650FDD298}" type="parTrans" cxnId="{D6923BCF-FC66-1C44-9849-05718DD59F06}">
      <dgm:prSet/>
      <dgm:spPr/>
      <dgm:t>
        <a:bodyPr/>
        <a:lstStyle/>
        <a:p>
          <a:endParaRPr lang="en-US"/>
        </a:p>
      </dgm:t>
    </dgm:pt>
    <dgm:pt modelId="{EDE1206F-99E3-BD4B-B549-928941B88C84}" type="sibTrans" cxnId="{D6923BCF-FC66-1C44-9849-05718DD59F06}">
      <dgm:prSet/>
      <dgm:spPr/>
      <dgm:t>
        <a:bodyPr/>
        <a:lstStyle/>
        <a:p>
          <a:endParaRPr lang="en-US"/>
        </a:p>
      </dgm:t>
    </dgm:pt>
    <dgm:pt modelId="{B64214C1-C424-BA47-B235-60D70E556094}">
      <dgm:prSet phldrT="[Text]"/>
      <dgm:spPr/>
      <dgm:t>
        <a:bodyPr/>
        <a:lstStyle/>
        <a:p>
          <a:pPr algn="ctr"/>
          <a:r>
            <a:rPr lang="en-US" dirty="0"/>
            <a:t>Review of Records</a:t>
          </a:r>
        </a:p>
      </dgm:t>
    </dgm:pt>
    <dgm:pt modelId="{8A606EAC-2DA3-434A-AD1A-6EC8BB72FDF1}" type="parTrans" cxnId="{4F5B6BFD-AFE8-7B4E-A144-C6117ABC67EA}">
      <dgm:prSet/>
      <dgm:spPr/>
      <dgm:t>
        <a:bodyPr/>
        <a:lstStyle/>
        <a:p>
          <a:endParaRPr lang="en-US"/>
        </a:p>
      </dgm:t>
    </dgm:pt>
    <dgm:pt modelId="{DAB0CC02-F446-3443-9FAE-0E9CE695BC7A}" type="sibTrans" cxnId="{4F5B6BFD-AFE8-7B4E-A144-C6117ABC67EA}">
      <dgm:prSet/>
      <dgm:spPr/>
      <dgm:t>
        <a:bodyPr/>
        <a:lstStyle/>
        <a:p>
          <a:endParaRPr lang="en-US"/>
        </a:p>
      </dgm:t>
    </dgm:pt>
    <dgm:pt modelId="{3D2E7C1F-9789-2E43-91E1-23BDD73E8163}" type="pres">
      <dgm:prSet presAssocID="{3D9E533A-4E2B-5842-95BA-F2BDB5A9C53F}" presName="Name0" presStyleCnt="0">
        <dgm:presLayoutVars>
          <dgm:chMax val="2"/>
          <dgm:chPref val="2"/>
          <dgm:animLvl val="lvl"/>
        </dgm:presLayoutVars>
      </dgm:prSet>
      <dgm:spPr/>
    </dgm:pt>
    <dgm:pt modelId="{3E9CBB5B-8E5D-7A47-A4BD-560A8977479D}" type="pres">
      <dgm:prSet presAssocID="{3D9E533A-4E2B-5842-95BA-F2BDB5A9C53F}" presName="LeftText" presStyleLbl="revTx" presStyleIdx="0" presStyleCnt="0">
        <dgm:presLayoutVars>
          <dgm:bulletEnabled val="1"/>
        </dgm:presLayoutVars>
      </dgm:prSet>
      <dgm:spPr/>
    </dgm:pt>
    <dgm:pt modelId="{7DE386DB-084B-CD4E-997F-92BF7CD75717}" type="pres">
      <dgm:prSet presAssocID="{3D9E533A-4E2B-5842-95BA-F2BDB5A9C53F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FE305904-8FD5-EF46-82E0-63359090289E}" type="pres">
      <dgm:prSet presAssocID="{3D9E533A-4E2B-5842-95BA-F2BDB5A9C53F}" presName="RightText" presStyleLbl="revTx" presStyleIdx="0" presStyleCnt="0">
        <dgm:presLayoutVars>
          <dgm:bulletEnabled val="1"/>
        </dgm:presLayoutVars>
      </dgm:prSet>
      <dgm:spPr/>
    </dgm:pt>
    <dgm:pt modelId="{9274E32E-23D1-C94B-8257-17CD53F634DB}" type="pres">
      <dgm:prSet presAssocID="{3D9E533A-4E2B-5842-95BA-F2BDB5A9C53F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430C9680-E3FD-D84F-B933-A2AA62D64D00}" type="pres">
      <dgm:prSet presAssocID="{3D9E533A-4E2B-5842-95BA-F2BDB5A9C53F}" presName="TopArrow" presStyleLbl="node1" presStyleIdx="0" presStyleCnt="2"/>
      <dgm:spPr/>
    </dgm:pt>
    <dgm:pt modelId="{1413B05C-D14E-434C-A0CB-B0B0C526E9FA}" type="pres">
      <dgm:prSet presAssocID="{3D9E533A-4E2B-5842-95BA-F2BDB5A9C53F}" presName="BottomArrow" presStyleLbl="node1" presStyleIdx="1" presStyleCnt="2"/>
      <dgm:spPr/>
    </dgm:pt>
  </dgm:ptLst>
  <dgm:cxnLst>
    <dgm:cxn modelId="{88823907-4592-FC45-9045-FCC39B77A91C}" type="presOf" srcId="{87EF6E7D-DD20-4441-90BD-3B0138F74C54}" destId="{7DE386DB-084B-CD4E-997F-92BF7CD75717}" srcOrd="1" destOrd="0" presId="urn:microsoft.com/office/officeart/2009/layout/ReverseList"/>
    <dgm:cxn modelId="{422EC514-D30A-9A47-9ACF-52D465AA19CA}" type="presOf" srcId="{3D9E533A-4E2B-5842-95BA-F2BDB5A9C53F}" destId="{3D2E7C1F-9789-2E43-91E1-23BDD73E8163}" srcOrd="0" destOrd="0" presId="urn:microsoft.com/office/officeart/2009/layout/ReverseList"/>
    <dgm:cxn modelId="{3653CE1B-4767-7C4E-80FB-C528D9EE5D14}" type="presOf" srcId="{B64214C1-C424-BA47-B235-60D70E556094}" destId="{9274E32E-23D1-C94B-8257-17CD53F634DB}" srcOrd="1" destOrd="0" presId="urn:microsoft.com/office/officeart/2009/layout/ReverseList"/>
    <dgm:cxn modelId="{28CF5167-9364-FA45-ACC6-D7C3D5B17154}" type="presOf" srcId="{87EF6E7D-DD20-4441-90BD-3B0138F74C54}" destId="{3E9CBB5B-8E5D-7A47-A4BD-560A8977479D}" srcOrd="0" destOrd="0" presId="urn:microsoft.com/office/officeart/2009/layout/ReverseList"/>
    <dgm:cxn modelId="{D6923BCF-FC66-1C44-9849-05718DD59F06}" srcId="{3D9E533A-4E2B-5842-95BA-F2BDB5A9C53F}" destId="{87EF6E7D-DD20-4441-90BD-3B0138F74C54}" srcOrd="0" destOrd="0" parTransId="{BCE1FD11-3B4F-504F-9758-253650FDD298}" sibTransId="{EDE1206F-99E3-BD4B-B549-928941B88C84}"/>
    <dgm:cxn modelId="{BFBC3EDF-A817-AC4C-8283-2D6305A10994}" type="presOf" srcId="{B64214C1-C424-BA47-B235-60D70E556094}" destId="{FE305904-8FD5-EF46-82E0-63359090289E}" srcOrd="0" destOrd="0" presId="urn:microsoft.com/office/officeart/2009/layout/ReverseList"/>
    <dgm:cxn modelId="{4F5B6BFD-AFE8-7B4E-A144-C6117ABC67EA}" srcId="{3D9E533A-4E2B-5842-95BA-F2BDB5A9C53F}" destId="{B64214C1-C424-BA47-B235-60D70E556094}" srcOrd="1" destOrd="0" parTransId="{8A606EAC-2DA3-434A-AD1A-6EC8BB72FDF1}" sibTransId="{DAB0CC02-F446-3443-9FAE-0E9CE695BC7A}"/>
    <dgm:cxn modelId="{D0F67BE1-2D69-8440-AF39-DDEC6252C9A3}" type="presParOf" srcId="{3D2E7C1F-9789-2E43-91E1-23BDD73E8163}" destId="{3E9CBB5B-8E5D-7A47-A4BD-560A8977479D}" srcOrd="0" destOrd="0" presId="urn:microsoft.com/office/officeart/2009/layout/ReverseList"/>
    <dgm:cxn modelId="{A2A5118A-4BE2-FC4D-A13C-D0EE0516AE8A}" type="presParOf" srcId="{3D2E7C1F-9789-2E43-91E1-23BDD73E8163}" destId="{7DE386DB-084B-CD4E-997F-92BF7CD75717}" srcOrd="1" destOrd="0" presId="urn:microsoft.com/office/officeart/2009/layout/ReverseList"/>
    <dgm:cxn modelId="{E71E7354-CEE3-404C-9666-3E286E1B5D55}" type="presParOf" srcId="{3D2E7C1F-9789-2E43-91E1-23BDD73E8163}" destId="{FE305904-8FD5-EF46-82E0-63359090289E}" srcOrd="2" destOrd="0" presId="urn:microsoft.com/office/officeart/2009/layout/ReverseList"/>
    <dgm:cxn modelId="{83E89DEE-6908-1F40-889E-6856FB1B1C12}" type="presParOf" srcId="{3D2E7C1F-9789-2E43-91E1-23BDD73E8163}" destId="{9274E32E-23D1-C94B-8257-17CD53F634DB}" srcOrd="3" destOrd="0" presId="urn:microsoft.com/office/officeart/2009/layout/ReverseList"/>
    <dgm:cxn modelId="{71B27A61-A74C-F049-B6E9-AA0679A3B065}" type="presParOf" srcId="{3D2E7C1F-9789-2E43-91E1-23BDD73E8163}" destId="{430C9680-E3FD-D84F-B933-A2AA62D64D00}" srcOrd="4" destOrd="0" presId="urn:microsoft.com/office/officeart/2009/layout/ReverseList"/>
    <dgm:cxn modelId="{BB408EE7-34C4-7B42-B888-2F69535F2F9F}" type="presParOf" srcId="{3D2E7C1F-9789-2E43-91E1-23BDD73E8163}" destId="{1413B05C-D14E-434C-A0CB-B0B0C526E9FA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439CED-2073-9D45-A4F6-FE07EF01EE63}">
      <dsp:nvSpPr>
        <dsp:cNvPr id="0" name=""/>
        <dsp:cNvSpPr/>
      </dsp:nvSpPr>
      <dsp:spPr>
        <a:xfrm>
          <a:off x="3636" y="1550939"/>
          <a:ext cx="2116970" cy="8467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Clinical study review</a:t>
          </a:r>
        </a:p>
      </dsp:txBody>
      <dsp:txXfrm>
        <a:off x="427030" y="1550939"/>
        <a:ext cx="1270182" cy="846788"/>
      </dsp:txXfrm>
    </dsp:sp>
    <dsp:sp modelId="{DE0A5C81-6584-CC40-A23B-6F3968FDD186}">
      <dsp:nvSpPr>
        <dsp:cNvPr id="0" name=""/>
        <dsp:cNvSpPr/>
      </dsp:nvSpPr>
      <dsp:spPr>
        <a:xfrm>
          <a:off x="1908909" y="1550939"/>
          <a:ext cx="2116970" cy="846788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Clinical study design and strategy</a:t>
          </a:r>
        </a:p>
      </dsp:txBody>
      <dsp:txXfrm>
        <a:off x="2332303" y="1550939"/>
        <a:ext cx="1270182" cy="846788"/>
      </dsp:txXfrm>
    </dsp:sp>
    <dsp:sp modelId="{5C5274BB-0A85-574D-B950-DB5E9F1A7AC1}">
      <dsp:nvSpPr>
        <dsp:cNvPr id="0" name=""/>
        <dsp:cNvSpPr/>
      </dsp:nvSpPr>
      <dsp:spPr>
        <a:xfrm>
          <a:off x="3814182" y="1550939"/>
          <a:ext cx="2116970" cy="8467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Clinical study execution</a:t>
          </a:r>
        </a:p>
      </dsp:txBody>
      <dsp:txXfrm>
        <a:off x="4237576" y="1550939"/>
        <a:ext cx="1270182" cy="846788"/>
      </dsp:txXfrm>
    </dsp:sp>
    <dsp:sp modelId="{F728596A-E648-7D40-BEDF-C5ED67D3F963}">
      <dsp:nvSpPr>
        <dsp:cNvPr id="0" name=""/>
        <dsp:cNvSpPr/>
      </dsp:nvSpPr>
      <dsp:spPr>
        <a:xfrm>
          <a:off x="5719456" y="1550939"/>
          <a:ext cx="2116970" cy="84678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Clinical study close out</a:t>
          </a:r>
        </a:p>
      </dsp:txBody>
      <dsp:txXfrm>
        <a:off x="6142850" y="1550939"/>
        <a:ext cx="1270182" cy="846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86DB-084B-CD4E-997F-92BF7CD75717}">
      <dsp:nvSpPr>
        <dsp:cNvPr id="0" name=""/>
        <dsp:cNvSpPr/>
      </dsp:nvSpPr>
      <dsp:spPr>
        <a:xfrm rot="16200000">
          <a:off x="1886291" y="1047826"/>
          <a:ext cx="2218792" cy="13559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BIMO</a:t>
          </a:r>
        </a:p>
      </dsp:txBody>
      <dsp:txXfrm rot="5400000">
        <a:off x="2383930" y="682591"/>
        <a:ext cx="1289715" cy="2086388"/>
      </dsp:txXfrm>
    </dsp:sp>
    <dsp:sp modelId="{9274E32E-23D1-C94B-8257-17CD53F634DB}">
      <dsp:nvSpPr>
        <dsp:cNvPr id="0" name=""/>
        <dsp:cNvSpPr/>
      </dsp:nvSpPr>
      <dsp:spPr>
        <a:xfrm rot="5400000">
          <a:off x="3303778" y="1047826"/>
          <a:ext cx="2218792" cy="135591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Review of Records</a:t>
          </a:r>
        </a:p>
      </dsp:txBody>
      <dsp:txXfrm rot="-5400000">
        <a:off x="3735215" y="682591"/>
        <a:ext cx="1289715" cy="2086388"/>
      </dsp:txXfrm>
    </dsp:sp>
    <dsp:sp modelId="{430C9680-E3FD-D84F-B933-A2AA62D64D00}">
      <dsp:nvSpPr>
        <dsp:cNvPr id="0" name=""/>
        <dsp:cNvSpPr/>
      </dsp:nvSpPr>
      <dsp:spPr>
        <a:xfrm>
          <a:off x="2995548" y="0"/>
          <a:ext cx="1417486" cy="141741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13B05C-D14E-434C-A0CB-B0B0C526E9FA}">
      <dsp:nvSpPr>
        <dsp:cNvPr id="0" name=""/>
        <dsp:cNvSpPr/>
      </dsp:nvSpPr>
      <dsp:spPr>
        <a:xfrm rot="10800000">
          <a:off x="2995548" y="2033806"/>
          <a:ext cx="1417486" cy="141741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A7DBA-6588-9146-8788-4C8E6EC730CB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CDDB1-C453-E141-82F7-215F20C3B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0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ACDDB1-C453-E141-82F7-215F20C3BA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6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  <a:p>
            <a:endParaRPr lang="en-US" dirty="0"/>
          </a:p>
          <a:p>
            <a:r>
              <a:rPr lang="en-US" dirty="0"/>
              <a:t>Why would it be difficult to blind?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CDDB1-C453-E141-82F7-215F20C3BA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2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  <a:p>
            <a:r>
              <a:rPr lang="en-US" dirty="0"/>
              <a:t>What</a:t>
            </a:r>
            <a:r>
              <a:rPr lang="en-US" baseline="0" dirty="0"/>
              <a:t> inspection programs are available in the regions and countries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CDDB1-C453-E141-82F7-215F20C3BA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4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8E6943-E54A-564D-86CC-00B0FAD2AFF3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B23611-DC11-8845-AB02-2AD5244899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4704"/>
            <a:ext cx="7772400" cy="2911495"/>
          </a:xfrm>
        </p:spPr>
        <p:txBody>
          <a:bodyPr>
            <a:normAutofit/>
          </a:bodyPr>
          <a:lstStyle/>
          <a:p>
            <a:r>
              <a:rPr lang="en-US" dirty="0"/>
              <a:t>Good Clinical Practice</a:t>
            </a:r>
            <a:br>
              <a:rPr lang="en-US" dirty="0"/>
            </a:br>
            <a:r>
              <a:rPr lang="en-US" dirty="0"/>
              <a:t>(Medical Devices) - Summary of Lecture Slides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0705"/>
            <a:ext cx="6400800" cy="1473200"/>
          </a:xfrm>
        </p:spPr>
        <p:txBody>
          <a:bodyPr>
            <a:normAutofit/>
          </a:bodyPr>
          <a:lstStyle/>
          <a:p>
            <a:r>
              <a:rPr lang="en-US" sz="2400" dirty="0"/>
              <a:t>Abigail Ekeigwe</a:t>
            </a:r>
          </a:p>
        </p:txBody>
      </p:sp>
    </p:spTree>
    <p:extLst>
      <p:ext uri="{BB962C8B-B14F-4D97-AF65-F5344CB8AC3E}">
        <p14:creationId xmlns:p14="http://schemas.microsoft.com/office/powerpoint/2010/main" val="284887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343572"/>
            <a:ext cx="7870612" cy="41760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/>
              <a:t>Protect </a:t>
            </a:r>
            <a:r>
              <a:rPr lang="en-US" sz="2800" dirty="0"/>
              <a:t>the rights, safety and welfare of subjects. </a:t>
            </a:r>
          </a:p>
          <a:p>
            <a:pPr lvl="1"/>
            <a:r>
              <a:rPr lang="en-US" sz="2800" b="1" dirty="0"/>
              <a:t>Determine </a:t>
            </a:r>
            <a:r>
              <a:rPr lang="en-US" sz="2800" dirty="0"/>
              <a:t>the accuracy and reliability of clinical trial data submitted to FDA in support of research or marketing applications for new products </a:t>
            </a:r>
          </a:p>
          <a:p>
            <a:pPr lvl="1"/>
            <a:r>
              <a:rPr lang="en-US" sz="2800" b="1" dirty="0"/>
              <a:t>Assess </a:t>
            </a:r>
            <a:r>
              <a:rPr lang="en-US" sz="2800" dirty="0"/>
              <a:t>compliance with FDA’s regulations governing the conduct of clinical trials, including those for informed consent, ethical review and control of research articles.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goal of BIMO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0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6034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Inspection of Clinical Study Sites for Medical Devices</a:t>
            </a:r>
          </a:p>
        </p:txBody>
      </p:sp>
    </p:spTree>
    <p:extLst>
      <p:ext uri="{BB962C8B-B14F-4D97-AF65-F5344CB8AC3E}">
        <p14:creationId xmlns:p14="http://schemas.microsoft.com/office/powerpoint/2010/main" val="387149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28427"/>
            <a:ext cx="7408333" cy="4179146"/>
          </a:xfrm>
        </p:spPr>
        <p:txBody>
          <a:bodyPr/>
          <a:lstStyle/>
          <a:p>
            <a:r>
              <a:rPr lang="en-US" sz="2800" dirty="0"/>
              <a:t>ISO 14155 </a:t>
            </a:r>
          </a:p>
          <a:p>
            <a:r>
              <a:rPr lang="en-US" sz="2800" dirty="0"/>
              <a:t>ICH Guidelines for Good Clinical Practice</a:t>
            </a:r>
          </a:p>
          <a:p>
            <a:pPr lvl="1"/>
            <a:r>
              <a:rPr lang="en-US" sz="2400" dirty="0"/>
              <a:t> ICH E6R1 and E6R2</a:t>
            </a:r>
          </a:p>
          <a:p>
            <a:r>
              <a:rPr lang="en-US" sz="2800" dirty="0"/>
              <a:t>WHO Guidelines for good clinical practice (GCP) for trials on pharmaceutical products* (WHO Technical Report Series, No. 850, 1995, Annex 3)</a:t>
            </a:r>
            <a:r>
              <a:rPr lang="en-US" sz="2800" dirty="0">
                <a:effectLst/>
              </a:rPr>
              <a:t> 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</p:spTree>
    <p:extLst>
      <p:ext uri="{BB962C8B-B14F-4D97-AF65-F5344CB8AC3E}">
        <p14:creationId xmlns:p14="http://schemas.microsoft.com/office/powerpoint/2010/main" val="185720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187418"/>
              </p:ext>
            </p:extLst>
          </p:nvPr>
        </p:nvGraphicFramePr>
        <p:xfrm>
          <a:off x="846737" y="1417638"/>
          <a:ext cx="7840063" cy="394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by Design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940" y="1722711"/>
            <a:ext cx="448167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Clinical Study Life Cycle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1299" y="44381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46737" y="40516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Screenshot 2019-02-23 09.43.18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3" y="4845433"/>
            <a:ext cx="6074807" cy="55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173" y="4387530"/>
            <a:ext cx="4458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AAPS news of February 2, 2019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0173" y="5499783"/>
            <a:ext cx="593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Inadequate study design is among the most critical</a:t>
            </a:r>
          </a:p>
        </p:txBody>
      </p:sp>
    </p:spTree>
    <p:extLst>
      <p:ext uri="{BB962C8B-B14F-4D97-AF65-F5344CB8AC3E}">
        <p14:creationId xmlns:p14="http://schemas.microsoft.com/office/powerpoint/2010/main" val="1459701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Study Design Elements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2126626"/>
            <a:ext cx="4038600" cy="4489544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2800" dirty="0"/>
              <a:t>• Product description and indications</a:t>
            </a:r>
          </a:p>
          <a:p>
            <a:pPr marL="400050" lvl="1" indent="0">
              <a:buNone/>
            </a:pPr>
            <a:r>
              <a:rPr lang="en-US" sz="2800" dirty="0"/>
              <a:t>• Regulatory strategy, countries in which to conduct study</a:t>
            </a:r>
          </a:p>
          <a:p>
            <a:pPr marL="400050" lvl="1" indent="0">
              <a:buNone/>
            </a:pPr>
            <a:r>
              <a:rPr lang="en-US" sz="2800" dirty="0"/>
              <a:t> • Objectives</a:t>
            </a:r>
            <a:br>
              <a:rPr lang="en-US" sz="2800" dirty="0"/>
            </a:br>
            <a:r>
              <a:rPr lang="en-US" sz="2800" dirty="0"/>
              <a:t>• Endpoints</a:t>
            </a:r>
            <a:br>
              <a:rPr lang="en-US" sz="2800" dirty="0"/>
            </a:br>
            <a:r>
              <a:rPr lang="en-US" sz="2800" dirty="0"/>
              <a:t>• Sample size</a:t>
            </a:r>
            <a:br>
              <a:rPr lang="en-US" sz="2800" dirty="0"/>
            </a:br>
            <a:r>
              <a:rPr lang="en-US" sz="2800" dirty="0"/>
              <a:t>• # of sites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436533" y="2126626"/>
            <a:ext cx="4250267" cy="4489544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US" sz="2800" dirty="0"/>
              <a:t>• Patient population</a:t>
            </a:r>
            <a:br>
              <a:rPr lang="en-US" sz="2800" dirty="0"/>
            </a:br>
            <a:r>
              <a:rPr lang="en-US" sz="2800" dirty="0"/>
              <a:t>• Follow‐up schedule</a:t>
            </a:r>
            <a:br>
              <a:rPr lang="en-US" sz="2800" dirty="0"/>
            </a:br>
            <a:r>
              <a:rPr lang="en-US" sz="2800" dirty="0"/>
              <a:t>• Key definitions</a:t>
            </a:r>
            <a:br>
              <a:rPr lang="en-US" sz="2800" dirty="0"/>
            </a:br>
            <a:r>
              <a:rPr lang="en-US" sz="2800" dirty="0"/>
              <a:t>• Independent committees (CEC, DSMB, Core lab)</a:t>
            </a:r>
            <a:br>
              <a:rPr lang="en-US" sz="2800" dirty="0"/>
            </a:br>
            <a:r>
              <a:rPr lang="en-US" sz="2800" dirty="0"/>
              <a:t>•Publication/</a:t>
            </a:r>
            <a:br>
              <a:rPr lang="en-US" sz="2800" dirty="0"/>
            </a:br>
            <a:r>
              <a:rPr lang="en-US" sz="2800" dirty="0"/>
              <a:t>presentation strategy </a:t>
            </a:r>
          </a:p>
          <a:p>
            <a:pPr marL="40005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5326" y="1181459"/>
            <a:ext cx="86677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Critical issues to consider when designing a clinical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by design </a:t>
            </a:r>
            <a:r>
              <a:rPr lang="mr-IN" dirty="0"/>
              <a:t>–</a:t>
            </a:r>
            <a:r>
              <a:rPr lang="en-US" dirty="0"/>
              <a:t>critical aspects of </a:t>
            </a:r>
            <a:r>
              <a:rPr lang="en-US" dirty="0" err="1"/>
              <a:t>QbD</a:t>
            </a:r>
            <a:r>
              <a:rPr lang="en-US" dirty="0"/>
              <a:t> for clinical studies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00378" y="2350347"/>
            <a:ext cx="4244774" cy="4868288"/>
          </a:xfrm>
        </p:spPr>
        <p:txBody>
          <a:bodyPr>
            <a:normAutofit/>
          </a:bodyPr>
          <a:lstStyle/>
          <a:p>
            <a:r>
              <a:rPr lang="en-US" sz="2800" dirty="0"/>
              <a:t>Clinical study lifecycle </a:t>
            </a:r>
          </a:p>
          <a:p>
            <a:r>
              <a:rPr lang="en-US" sz="2800" dirty="0"/>
              <a:t>Site selection </a:t>
            </a:r>
          </a:p>
          <a:p>
            <a:r>
              <a:rPr lang="en-US" sz="2800" dirty="0"/>
              <a:t>IRB approval </a:t>
            </a:r>
          </a:p>
          <a:p>
            <a:r>
              <a:rPr lang="en-US" sz="2800" dirty="0"/>
              <a:t>Training </a:t>
            </a:r>
          </a:p>
          <a:p>
            <a:r>
              <a:rPr lang="en-US" sz="2800" dirty="0"/>
              <a:t>Device logistics </a:t>
            </a:r>
          </a:p>
          <a:p>
            <a:r>
              <a:rPr lang="en-US" sz="2800" dirty="0"/>
              <a:t>Screening patients </a:t>
            </a:r>
          </a:p>
          <a:p>
            <a:r>
              <a:rPr lang="en-US" sz="2800" dirty="0"/>
              <a:t>Consenting patients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499360"/>
            <a:ext cx="4041648" cy="4169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2800" dirty="0"/>
              <a:t>Study procedures </a:t>
            </a:r>
          </a:p>
          <a:p>
            <a:r>
              <a:rPr lang="en-US" sz="2800" dirty="0"/>
              <a:t> Follow‐up </a:t>
            </a:r>
            <a:endParaRPr lang="en-US" sz="2800" dirty="0">
              <a:effectLst/>
            </a:endParaRPr>
          </a:p>
          <a:p>
            <a:r>
              <a:rPr lang="en-US" sz="2800" dirty="0"/>
              <a:t>Data collection and review </a:t>
            </a:r>
            <a:endParaRPr lang="en-US" sz="2800" dirty="0">
              <a:effectLst/>
            </a:endParaRPr>
          </a:p>
          <a:p>
            <a:r>
              <a:rPr lang="en-US" sz="2800" dirty="0"/>
              <a:t> Imaging</a:t>
            </a:r>
          </a:p>
          <a:p>
            <a:r>
              <a:rPr lang="en-US" sz="2800" dirty="0"/>
              <a:t>Documentation </a:t>
            </a:r>
          </a:p>
          <a:p>
            <a:r>
              <a:rPr lang="en-US" sz="2800" dirty="0"/>
              <a:t>Monitoring</a:t>
            </a:r>
          </a:p>
          <a:p>
            <a:r>
              <a:rPr lang="en-US" sz="2800" dirty="0"/>
              <a:t>Adverse events</a:t>
            </a:r>
          </a:p>
          <a:p>
            <a:r>
              <a:rPr lang="en-US" sz="2800" dirty="0"/>
              <a:t>Progress reports </a:t>
            </a:r>
            <a:endParaRPr lang="en-US" sz="2800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3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• Critical Quality Attributes</a:t>
            </a:r>
            <a:r>
              <a:rPr lang="en-US" sz="3200" dirty="0">
                <a:effectLst/>
                <a:latin typeface="Wingdings"/>
              </a:rPr>
              <a:t> </a:t>
            </a:r>
          </a:p>
          <a:p>
            <a:pPr marL="457200" lvl="1" indent="0">
              <a:buNone/>
            </a:pPr>
            <a:r>
              <a:rPr lang="en-US" sz="2800" dirty="0"/>
              <a:t>Characteristics that must be controlled to ensure the quality of the clinical study is adequate</a:t>
            </a:r>
          </a:p>
          <a:p>
            <a:pPr lvl="1"/>
            <a:r>
              <a:rPr lang="en-US" sz="2800" dirty="0"/>
              <a:t>Data Integrity</a:t>
            </a:r>
          </a:p>
          <a:p>
            <a:pPr lvl="1"/>
            <a:r>
              <a:rPr lang="en-US" sz="2800" dirty="0"/>
              <a:t>Patient Safety </a:t>
            </a:r>
            <a:endParaRPr lang="en-US" sz="2800" dirty="0">
              <a:effectLst/>
            </a:endParaRP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Quality in Clinical Studies</a:t>
            </a:r>
          </a:p>
        </p:txBody>
      </p:sp>
    </p:spTree>
    <p:extLst>
      <p:ext uri="{BB962C8B-B14F-4D97-AF65-F5344CB8AC3E}">
        <p14:creationId xmlns:p14="http://schemas.microsoft.com/office/powerpoint/2010/main" val="3168518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• Critical Process Parameters</a:t>
            </a:r>
            <a:r>
              <a:rPr lang="en-US" dirty="0">
                <a:latin typeface="Wingdings"/>
              </a:rPr>
              <a:t>  </a:t>
            </a:r>
          </a:p>
          <a:p>
            <a:pPr marL="400050" lvl="1" indent="0">
              <a:buNone/>
            </a:pPr>
            <a:r>
              <a:rPr lang="en-US" sz="3200" dirty="0"/>
              <a:t>o Regulations/Standards</a:t>
            </a:r>
            <a:br>
              <a:rPr lang="en-US" sz="3200" dirty="0"/>
            </a:br>
            <a:r>
              <a:rPr lang="en-US" sz="3200" dirty="0"/>
              <a:t>o Processes/Procedures</a:t>
            </a:r>
            <a:br>
              <a:rPr lang="en-US" sz="3200" dirty="0"/>
            </a:br>
            <a:r>
              <a:rPr lang="en-US" sz="3200" dirty="0"/>
              <a:t>o Designing/Managing Clinical Study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Quality in Clinical Studies</a:t>
            </a:r>
          </a:p>
        </p:txBody>
      </p:sp>
    </p:spTree>
    <p:extLst>
      <p:ext uri="{BB962C8B-B14F-4D97-AF65-F5344CB8AC3E}">
        <p14:creationId xmlns:p14="http://schemas.microsoft.com/office/powerpoint/2010/main" val="249268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885853" cy="3450696"/>
          </a:xfrm>
        </p:spPr>
        <p:txBody>
          <a:bodyPr>
            <a:normAutofit/>
          </a:bodyPr>
          <a:lstStyle/>
          <a:p>
            <a:r>
              <a:rPr lang="en-US" sz="2800" dirty="0"/>
              <a:t>Principles of GCP applies to both drugs and medical devices</a:t>
            </a:r>
          </a:p>
          <a:p>
            <a:r>
              <a:rPr lang="en-US" sz="2800" dirty="0"/>
              <a:t>For medical devices, requirement for clinical studies depends on the classification of the medical device</a:t>
            </a:r>
          </a:p>
          <a:p>
            <a:r>
              <a:rPr lang="en-US" sz="2800" dirty="0"/>
              <a:t>For drugs, all novel molecules must go through clinical trials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Medical Devices vs. Drugs </a:t>
            </a:r>
            <a:br>
              <a:rPr lang="en-US" dirty="0"/>
            </a:br>
            <a:r>
              <a:rPr lang="en-US" dirty="0"/>
              <a:t>Clinical Studies</a:t>
            </a:r>
          </a:p>
        </p:txBody>
      </p:sp>
    </p:spTree>
    <p:extLst>
      <p:ext uri="{BB962C8B-B14F-4D97-AF65-F5344CB8AC3E}">
        <p14:creationId xmlns:p14="http://schemas.microsoft.com/office/powerpoint/2010/main" val="124352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618299"/>
              </p:ext>
            </p:extLst>
          </p:nvPr>
        </p:nvGraphicFramePr>
        <p:xfrm>
          <a:off x="871538" y="2320501"/>
          <a:ext cx="7408862" cy="418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4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Drugs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Medical devices</a:t>
                      </a: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Randomization is common (RCT)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Randomization is not common</a:t>
                      </a: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  <a:r>
                        <a:rPr lang="en-US" baseline="0" dirty="0"/>
                        <a:t> population includes placebos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 population rarely uses placebo </a:t>
                      </a: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Ability to blind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 to blind</a:t>
                      </a:r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Training of study personnel is only on the protocol requirements, mechanism of action of drug and possible side effects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Training will also include hands-on device training</a:t>
                      </a:r>
                      <a:r>
                        <a:rPr lang="en-US" baseline="0" dirty="0"/>
                        <a:t> in addition to protocol training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050">
                <a:tc>
                  <a:txBody>
                    <a:bodyPr/>
                    <a:lstStyle/>
                    <a:p>
                      <a:r>
                        <a:rPr lang="en-US" dirty="0"/>
                        <a:t>All AEs</a:t>
                      </a:r>
                      <a:r>
                        <a:rPr lang="en-US" baseline="0" dirty="0"/>
                        <a:t> are captured and analyzed as potentially related to the drug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AEs</a:t>
                      </a:r>
                      <a:r>
                        <a:rPr lang="en-US" baseline="0" dirty="0"/>
                        <a:t> are reportable due to the local effects of the device.</a:t>
                      </a:r>
                      <a:endParaRPr lang="en-US" dirty="0"/>
                    </a:p>
                  </a:txBody>
                  <a:tcPr marL="82321" marR="823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Medical Devices vs. Drugs </a:t>
            </a:r>
            <a:br>
              <a:rPr lang="en-US" dirty="0"/>
            </a:br>
            <a:r>
              <a:rPr lang="en-US" dirty="0"/>
              <a:t>Clinical Studies </a:t>
            </a:r>
          </a:p>
        </p:txBody>
      </p:sp>
    </p:spTree>
    <p:extLst>
      <p:ext uri="{BB962C8B-B14F-4D97-AF65-F5344CB8AC3E}">
        <p14:creationId xmlns:p14="http://schemas.microsoft.com/office/powerpoint/2010/main" val="165881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BIMO program of the US FDA</a:t>
            </a:r>
          </a:p>
          <a:p>
            <a:r>
              <a:rPr lang="en-US" sz="3200" dirty="0"/>
              <a:t>BIMO = </a:t>
            </a:r>
            <a:r>
              <a:rPr lang="en-US" sz="3200" b="1" dirty="0"/>
              <a:t>Bi</a:t>
            </a:r>
            <a:r>
              <a:rPr lang="en-US" sz="3200" dirty="0"/>
              <a:t>oresearch </a:t>
            </a:r>
            <a:r>
              <a:rPr lang="en-US" sz="3200" b="1" dirty="0"/>
              <a:t>Mo</a:t>
            </a:r>
            <a:r>
              <a:rPr lang="en-US" sz="3200" dirty="0"/>
              <a:t>nitoring </a:t>
            </a:r>
          </a:p>
          <a:p>
            <a:r>
              <a:rPr lang="en-US" sz="3200" dirty="0"/>
              <a:t>Established to assure the quality and integrity of data submitted to the FDA</a:t>
            </a: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Inspection of Clinical Study Sites for Medical Devices</a:t>
            </a:r>
          </a:p>
        </p:txBody>
      </p:sp>
    </p:spTree>
    <p:extLst>
      <p:ext uri="{BB962C8B-B14F-4D97-AF65-F5344CB8AC3E}">
        <p14:creationId xmlns:p14="http://schemas.microsoft.com/office/powerpoint/2010/main" val="1473266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371</TotalTime>
  <Words>470</Words>
  <Application>Microsoft Office PowerPoint</Application>
  <PresentationFormat>On-screen Show (4:3)</PresentationFormat>
  <Paragraphs>81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Candara</vt:lpstr>
      <vt:lpstr>Symbol</vt:lpstr>
      <vt:lpstr>Wingdings</vt:lpstr>
      <vt:lpstr>Waveform</vt:lpstr>
      <vt:lpstr>Good Clinical Practice (Medical Devices) - Summary of Lecture Slides</vt:lpstr>
      <vt:lpstr>Quality by Design</vt:lpstr>
      <vt:lpstr>Clinical Study Design Elements</vt:lpstr>
      <vt:lpstr>Quality by design –critical aspects of QbD for clinical studies</vt:lpstr>
      <vt:lpstr>Ensuring Quality in Clinical Studies</vt:lpstr>
      <vt:lpstr>Ensuring Quality in Clinical Studies</vt:lpstr>
      <vt:lpstr>Medical Devices vs. Drugs  Clinical Studies</vt:lpstr>
      <vt:lpstr>Medical Devices vs. Drugs  Clinical Studies </vt:lpstr>
      <vt:lpstr>Inspection of Clinical Study Sites for Medical Devices</vt:lpstr>
      <vt:lpstr>Main goal of BIMO </vt:lpstr>
      <vt:lpstr>Inspection of Clinical Study Sites for Medical Devices</vt:lpstr>
      <vt:lpstr>Further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Clinical Practice - Summary of all Lecture Slides</dc:title>
  <dc:creator>Abigail Ekeigwe</dc:creator>
  <cp:lastModifiedBy>M Koenig Caphart</cp:lastModifiedBy>
  <cp:revision>21</cp:revision>
  <dcterms:created xsi:type="dcterms:W3CDTF">2019-02-23T14:10:31Z</dcterms:created>
  <dcterms:modified xsi:type="dcterms:W3CDTF">2019-03-12T18:07:42Z</dcterms:modified>
</cp:coreProperties>
</file>