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1"/>
  </p:sldMasterIdLst>
  <p:sldIdLst>
    <p:sldId id="256" r:id="rId2"/>
    <p:sldId id="275" r:id="rId3"/>
    <p:sldId id="276" r:id="rId4"/>
    <p:sldId id="277" r:id="rId5"/>
    <p:sldId id="278" r:id="rId6"/>
    <p:sldId id="281" r:id="rId7"/>
    <p:sldId id="282" r:id="rId8"/>
    <p:sldId id="283" r:id="rId9"/>
    <p:sldId id="285" r:id="rId10"/>
    <p:sldId id="279" r:id="rId11"/>
    <p:sldId id="280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9" autoAdjust="0"/>
    <p:restoredTop sz="94641" autoAdjust="0"/>
  </p:normalViewPr>
  <p:slideViewPr>
    <p:cSldViewPr snapToGrid="0" snapToObjects="1">
      <p:cViewPr varScale="1">
        <p:scale>
          <a:sx n="92" d="100"/>
          <a:sy n="92" d="100"/>
        </p:scale>
        <p:origin x="1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8326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014413"/>
            <a:ext cx="7197726" cy="2751136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Systems</a:t>
            </a:r>
            <a:br>
              <a:rPr lang="en-US" sz="5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Benefits, Challenges, and Validation</a:t>
            </a:r>
            <a:b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Mercy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okezue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24248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cap="none" dirty="0"/>
              <a:t>Business Continuity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do you do when the system goes down?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BCP:  written plan to cover this eventuality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Address how forward processing will continue until the system is restored.  And catching up on data entry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A plan is not good enough – need to do fire drills</a:t>
            </a:r>
          </a:p>
        </p:txBody>
      </p:sp>
    </p:spTree>
    <p:extLst>
      <p:ext uri="{BB962C8B-B14F-4D97-AF65-F5344CB8AC3E}">
        <p14:creationId xmlns:p14="http://schemas.microsoft.com/office/powerpoint/2010/main" val="31548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73676"/>
            <a:ext cx="10131425" cy="1456267"/>
          </a:xfrm>
        </p:spPr>
        <p:txBody>
          <a:bodyPr>
            <a:noAutofit/>
          </a:bodyPr>
          <a:lstStyle/>
          <a:p>
            <a:r>
              <a:rPr lang="en-US" sz="4800" cap="none" dirty="0"/>
              <a:t>Disaster Recovery Plan</a:t>
            </a:r>
            <a:br>
              <a:rPr lang="en-US" sz="4800" dirty="0"/>
            </a:br>
            <a:r>
              <a:rPr lang="en-US" sz="4800" dirty="0"/>
              <a:t>(DRP)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do you do when the system has been destroyed, e.g., by fire, rather than just being down?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Data Backups:  Mirror image in offsite location</a:t>
            </a:r>
          </a:p>
        </p:txBody>
      </p:sp>
    </p:spTree>
    <p:extLst>
      <p:ext uri="{BB962C8B-B14F-4D97-AF65-F5344CB8AC3E}">
        <p14:creationId xmlns:p14="http://schemas.microsoft.com/office/powerpoint/2010/main" val="17505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PURDUE UNIVERSITY, BIRS GROUP</a:t>
            </a: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and Challenges</a:t>
            </a:r>
          </a:p>
          <a:p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your contribution</a:t>
            </a:r>
          </a:p>
          <a:p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 Package</a:t>
            </a:r>
          </a:p>
          <a:p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Benefits</a:t>
            </a:r>
            <a:br>
              <a:rPr 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Speed and Efficiency</a:t>
            </a:r>
          </a:p>
          <a:p>
            <a:pPr marL="0" lvl="0" indent="0" defTabSz="91440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Enforced Control of Events</a:t>
            </a:r>
          </a:p>
          <a:p>
            <a:pPr marL="0" lvl="0" indent="0" defTabSz="91440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of Errors</a:t>
            </a:r>
          </a:p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Reduction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2845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cap="none" dirty="0"/>
              <a:t>Typical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57350"/>
            <a:ext cx="10131425" cy="4800599"/>
          </a:xfrm>
        </p:spPr>
        <p:txBody>
          <a:bodyPr>
            <a:normAutofit/>
          </a:bodyPr>
          <a:lstStyle/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to meet the "advertised" claims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to get a rapid start on the project shortchanges the requirements definition process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must be prioritized, approved by a Change Control Board, and be validated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“the computer” is down, your operations are down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teams tend spend "all" their effort designing a system and getting data into it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72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19188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ts val="0"/>
              </a:spcBef>
              <a:spcAft>
                <a:spcPts val="1000"/>
              </a:spcAft>
            </a:pPr>
            <a:r>
              <a:rPr lang="en-US" sz="5300" cap="none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Improving Your Contribution</a:t>
            </a:r>
            <a:br>
              <a:rPr lang="en-US" sz="3200" cap="none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07103"/>
              </p:ext>
            </p:extLst>
          </p:nvPr>
        </p:nvGraphicFramePr>
        <p:xfrm>
          <a:off x="685799" y="1785938"/>
          <a:ext cx="10258424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92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/>
                        <a:t>Vendor selection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/>
                        <a:t>Define requirement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Meeting regulatory requirements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  <a:defRPr/>
                      </a:pPr>
                      <a:r>
                        <a:rPr lang="en-US" sz="2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Listen for project killers and intervene</a:t>
                      </a:r>
                    </a:p>
                    <a:p>
                      <a:pPr marL="457200" lvl="1" indent="0">
                        <a:buNone/>
                      </a:pPr>
                      <a:r>
                        <a:rPr lang="en-US" sz="2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N:B Listen very carefully to conversations among the users.  Intervene when you hear, “Remember the time when “that” didn’t go well?”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2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/>
                        <a:t>Technical details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/>
                        <a:t>Quality of Input data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system must require all data entry to be pick listed (pull down and choose)unless unavoidable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Pick lists must have a last choice of “Other” and provision for free form text unless otherwise justified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2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245577"/>
          </a:xfrm>
        </p:spPr>
        <p:txBody>
          <a:bodyPr>
            <a:normAutofit/>
          </a:bodyPr>
          <a:lstStyle/>
          <a:p>
            <a:r>
              <a:rPr lang="en-US" sz="4800" cap="none" dirty="0"/>
              <a:t>Validation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55177"/>
            <a:ext cx="10131425" cy="4387361"/>
          </a:xfrm>
        </p:spPr>
        <p:txBody>
          <a:bodyPr>
            <a:noAutofit/>
          </a:bodyPr>
          <a:lstStyle/>
          <a:p>
            <a:r>
              <a:rPr lang="en-US" sz="2400" dirty="0"/>
              <a:t>Computer systems should be validated at the level appropriate for their use and application</a:t>
            </a:r>
          </a:p>
          <a:p>
            <a:r>
              <a:rPr lang="en-US" sz="2400" dirty="0"/>
              <a:t>The purpose of validation of a computer system is to ensure an acceptable degree of evidence, confidence, intended use, accuracy, consistency and reliability</a:t>
            </a:r>
          </a:p>
          <a:p>
            <a:r>
              <a:rPr lang="en-US" sz="2400" dirty="0"/>
              <a:t>Periodic (or continuous) evaluation should be performed after the initial validation</a:t>
            </a:r>
          </a:p>
          <a:p>
            <a:r>
              <a:rPr lang="en-US" sz="2400" dirty="0"/>
              <a:t>There should be written procedures for performance monitoring, change control, program and data security, calibration and maintenance, personnel training, emergency recovery and periodic re-evaluation</a:t>
            </a:r>
          </a:p>
        </p:txBody>
      </p:sp>
    </p:spTree>
    <p:extLst>
      <p:ext uri="{BB962C8B-B14F-4D97-AF65-F5344CB8AC3E}">
        <p14:creationId xmlns:p14="http://schemas.microsoft.com/office/powerpoint/2010/main" val="27235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55431"/>
          </a:xfrm>
        </p:spPr>
        <p:txBody>
          <a:bodyPr>
            <a:normAutofit/>
          </a:bodyPr>
          <a:lstStyle/>
          <a:p>
            <a:r>
              <a:rPr lang="en-US" sz="4800" cap="none" dirty="0"/>
              <a:t>System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3969"/>
            <a:ext cx="10131425" cy="4387362"/>
          </a:xfrm>
        </p:spPr>
        <p:txBody>
          <a:bodyPr>
            <a:noAutofit/>
          </a:bodyPr>
          <a:lstStyle/>
          <a:p>
            <a:r>
              <a:rPr lang="en-US" sz="2800" dirty="0"/>
              <a:t>The control document should state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the objectives of a proposed computer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 the data to be entered and stored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 the flow of data &amp; how it interacts with other systems and procedures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 the information to be produced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 the limits of any variable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the operating program and test program</a:t>
            </a:r>
          </a:p>
        </p:txBody>
      </p:sp>
    </p:spTree>
    <p:extLst>
      <p:ext uri="{BB962C8B-B14F-4D97-AF65-F5344CB8AC3E}">
        <p14:creationId xmlns:p14="http://schemas.microsoft.com/office/powerpoint/2010/main" val="37789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none" dirty="0"/>
              <a:t>Functional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20008"/>
            <a:ext cx="10131425" cy="4475283"/>
          </a:xfrm>
        </p:spPr>
        <p:txBody>
          <a:bodyPr>
            <a:normAutofit/>
          </a:bodyPr>
          <a:lstStyle/>
          <a:p>
            <a:r>
              <a:rPr lang="en-US" sz="2400" dirty="0"/>
              <a:t>Functional or Performance specification should provide instructions for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testing, operating, and maintaining the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names of the person(s) responsible for its development and operation</a:t>
            </a:r>
          </a:p>
          <a:p>
            <a:r>
              <a:rPr lang="en-US" sz="2400" dirty="0"/>
              <a:t>Applicable GMP requirements for computer systems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Verification and revalidation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Change control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Checks (periodically confirm data transfer accuracy and reliability)</a:t>
            </a:r>
          </a:p>
        </p:txBody>
      </p:sp>
    </p:spTree>
    <p:extLst>
      <p:ext uri="{BB962C8B-B14F-4D97-AF65-F5344CB8AC3E}">
        <p14:creationId xmlns:p14="http://schemas.microsoft.com/office/powerpoint/2010/main" val="49159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408" y="178778"/>
            <a:ext cx="8880230" cy="65649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Summary Of Validation Requirements For Computer Systems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48956"/>
              </p:ext>
            </p:extLst>
          </p:nvPr>
        </p:nvGraphicFramePr>
        <p:xfrm>
          <a:off x="2672862" y="844061"/>
          <a:ext cx="5662246" cy="578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523">
                  <a:extLst>
                    <a:ext uri="{9D8B030D-6E8A-4147-A177-3AD203B41FA5}">
                      <a16:colId xmlns:a16="http://schemas.microsoft.com/office/drawing/2014/main" val="4120892594"/>
                    </a:ext>
                  </a:extLst>
                </a:gridCol>
                <a:gridCol w="3059723">
                  <a:extLst>
                    <a:ext uri="{9D8B030D-6E8A-4147-A177-3AD203B41FA5}">
                      <a16:colId xmlns:a16="http://schemas.microsoft.com/office/drawing/2014/main" val="1877120902"/>
                    </a:ext>
                  </a:extLst>
                </a:gridCol>
              </a:tblGrid>
              <a:tr h="45440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522048"/>
                  </a:ext>
                </a:extLst>
              </a:tr>
              <a:tr h="1110632">
                <a:tc>
                  <a:txBody>
                    <a:bodyPr/>
                    <a:lstStyle/>
                    <a:p>
                      <a:pPr algn="l"/>
                      <a:r>
                        <a:rPr lang="en-US" sz="1050" dirty="0"/>
                        <a:t>1. Types</a:t>
                      </a:r>
                    </a:p>
                    <a:p>
                      <a:pPr algn="l"/>
                      <a:r>
                        <a:rPr lang="en-US" sz="1050" dirty="0"/>
                        <a:t>1.1 Input device</a:t>
                      </a:r>
                    </a:p>
                    <a:p>
                      <a:pPr algn="l"/>
                      <a:r>
                        <a:rPr lang="en-US" sz="1050" dirty="0"/>
                        <a:t>1.2 Output device</a:t>
                      </a:r>
                    </a:p>
                    <a:p>
                      <a:pPr algn="l"/>
                      <a:r>
                        <a:rPr lang="en-US" sz="1050" dirty="0"/>
                        <a:t>1.3 Signal converter</a:t>
                      </a:r>
                    </a:p>
                    <a:p>
                      <a:pPr algn="l"/>
                      <a:r>
                        <a:rPr lang="en-US" sz="1050" dirty="0"/>
                        <a:t>1.4 Central processing unit (CPU)</a:t>
                      </a:r>
                    </a:p>
                    <a:p>
                      <a:pPr algn="l"/>
                      <a:r>
                        <a:rPr lang="en-US" sz="1050" dirty="0"/>
                        <a:t>1.5 Distribution system</a:t>
                      </a:r>
                    </a:p>
                    <a:p>
                      <a:pPr algn="l"/>
                      <a:r>
                        <a:rPr lang="en-US" sz="1050" dirty="0"/>
                        <a:t>1.6 Peripheral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/>
                        <a:t>1. Level</a:t>
                      </a:r>
                    </a:p>
                    <a:p>
                      <a:pPr algn="l"/>
                      <a:r>
                        <a:rPr lang="en-US" sz="1050" dirty="0"/>
                        <a:t>1.1 Machine language</a:t>
                      </a:r>
                    </a:p>
                    <a:p>
                      <a:pPr algn="l"/>
                      <a:r>
                        <a:rPr lang="en-US" sz="1050" dirty="0"/>
                        <a:t>1.2 Assembly language</a:t>
                      </a:r>
                    </a:p>
                    <a:p>
                      <a:pPr algn="l"/>
                      <a:r>
                        <a:rPr lang="en-US" sz="1050" dirty="0"/>
                        <a:t>1.3 High-level language</a:t>
                      </a:r>
                    </a:p>
                    <a:p>
                      <a:pPr algn="l"/>
                      <a:r>
                        <a:rPr lang="en-US" sz="1050" dirty="0"/>
                        <a:t>1.4 Application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96369"/>
                  </a:ext>
                </a:extLst>
              </a:tr>
              <a:tr h="1746023">
                <a:tc>
                  <a:txBody>
                    <a:bodyPr/>
                    <a:lstStyle/>
                    <a:p>
                      <a:pPr algn="l"/>
                      <a:r>
                        <a:rPr lang="en-US" sz="1050" dirty="0"/>
                        <a:t>2. Key aspects</a:t>
                      </a:r>
                    </a:p>
                    <a:p>
                      <a:pPr algn="l"/>
                      <a:r>
                        <a:rPr lang="en-US" sz="1050" dirty="0"/>
                        <a:t>2.1 Location</a:t>
                      </a:r>
                    </a:p>
                    <a:p>
                      <a:pPr algn="l"/>
                      <a:r>
                        <a:rPr lang="en-US" sz="1050" dirty="0"/>
                        <a:t> environment</a:t>
                      </a:r>
                    </a:p>
                    <a:p>
                      <a:pPr algn="l"/>
                      <a:r>
                        <a:rPr lang="en-US" sz="1050" dirty="0"/>
                        <a:t> distance</a:t>
                      </a:r>
                    </a:p>
                    <a:p>
                      <a:pPr algn="l"/>
                      <a:r>
                        <a:rPr lang="en-US" sz="1050" dirty="0"/>
                        <a:t> input devices</a:t>
                      </a:r>
                    </a:p>
                    <a:p>
                      <a:pPr algn="l"/>
                      <a:r>
                        <a:rPr lang="en-US" sz="1050" dirty="0"/>
                        <a:t>2.2 Signal conversion</a:t>
                      </a:r>
                    </a:p>
                    <a:p>
                      <a:pPr algn="l"/>
                      <a:r>
                        <a:rPr lang="en-US" sz="1050" dirty="0"/>
                        <a:t>2.3 I/O operation</a:t>
                      </a:r>
                    </a:p>
                    <a:p>
                      <a:pPr algn="l"/>
                      <a:r>
                        <a:rPr lang="en-US" sz="1050" dirty="0"/>
                        <a:t>2.4 Command overrides</a:t>
                      </a:r>
                    </a:p>
                    <a:p>
                      <a:pPr algn="l"/>
                      <a:r>
                        <a:rPr lang="en-US" sz="1050" dirty="0"/>
                        <a:t>2.5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/>
                        <a:t>2. Software identification</a:t>
                      </a:r>
                    </a:p>
                    <a:p>
                      <a:pPr algn="l"/>
                      <a:r>
                        <a:rPr lang="en-US" sz="1050" dirty="0"/>
                        <a:t>2.1 Language</a:t>
                      </a:r>
                    </a:p>
                    <a:p>
                      <a:pPr algn="l"/>
                      <a:r>
                        <a:rPr lang="en-US" sz="1050" dirty="0"/>
                        <a:t>2.2 Name</a:t>
                      </a:r>
                    </a:p>
                    <a:p>
                      <a:pPr algn="l"/>
                      <a:r>
                        <a:rPr lang="en-US" sz="1050" dirty="0"/>
                        <a:t>2.3 Function</a:t>
                      </a:r>
                    </a:p>
                    <a:p>
                      <a:pPr algn="l"/>
                      <a:r>
                        <a:rPr lang="en-US" sz="1050" dirty="0"/>
                        <a:t>2.4 Input</a:t>
                      </a:r>
                    </a:p>
                    <a:p>
                      <a:pPr algn="l"/>
                      <a:r>
                        <a:rPr lang="en-US" sz="1050" dirty="0"/>
                        <a:t>2.5 Output</a:t>
                      </a:r>
                    </a:p>
                    <a:p>
                      <a:pPr algn="l"/>
                      <a:r>
                        <a:rPr lang="en-US" sz="1050" dirty="0"/>
                        <a:t>2.6 Fixed set point</a:t>
                      </a:r>
                    </a:p>
                    <a:p>
                      <a:pPr algn="l"/>
                      <a:r>
                        <a:rPr lang="en-US" sz="1050" dirty="0"/>
                        <a:t>2.7 Variable set point</a:t>
                      </a:r>
                    </a:p>
                    <a:p>
                      <a:pPr algn="l"/>
                      <a:r>
                        <a:rPr lang="en-US" sz="1050" dirty="0"/>
                        <a:t>2.8 Edits</a:t>
                      </a:r>
                    </a:p>
                    <a:p>
                      <a:pPr algn="l"/>
                      <a:r>
                        <a:rPr lang="en-US" sz="1050" dirty="0"/>
                        <a:t>2.9 Input manipulation</a:t>
                      </a:r>
                    </a:p>
                    <a:p>
                      <a:pPr algn="l"/>
                      <a:r>
                        <a:rPr lang="en-US" sz="1050" dirty="0"/>
                        <a:t>2.10 Program overrides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120048"/>
                  </a:ext>
                </a:extLst>
              </a:tr>
              <a:tr h="454400">
                <a:tc>
                  <a:txBody>
                    <a:bodyPr/>
                    <a:lstStyle/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Validation</a:t>
                      </a:r>
                    </a:p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 Function</a:t>
                      </a:r>
                    </a:p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 Limits</a:t>
                      </a:r>
                    </a:p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 Worst case</a:t>
                      </a:r>
                    </a:p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 Reproducibility/consistency</a:t>
                      </a:r>
                    </a:p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 Documentation</a:t>
                      </a:r>
                    </a:p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3.6 Revalidation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Key aspects</a:t>
                      </a:r>
                    </a:p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 Software development</a:t>
                      </a:r>
                    </a:p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 Software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549922"/>
                  </a:ext>
                </a:extLst>
              </a:tr>
              <a:tr h="454400">
                <a:tc>
                  <a:txBody>
                    <a:bodyPr/>
                    <a:lstStyle/>
                    <a:p>
                      <a:pPr algn="l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Validation</a:t>
                      </a:r>
                    </a:p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 Function</a:t>
                      </a:r>
                    </a:p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 Worst case</a:t>
                      </a:r>
                    </a:p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 Repeats</a:t>
                      </a:r>
                    </a:p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 Documentation</a:t>
                      </a:r>
                    </a:p>
                    <a:p>
                      <a:pPr algn="l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 Revalidation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08061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423029" y="6084275"/>
            <a:ext cx="1549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I/O, Input/output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179776" y="6416152"/>
            <a:ext cx="4583723" cy="35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http://apps.who.int/medicinedocs/documents/s20108en/s20108en.pdf</a:t>
            </a:r>
          </a:p>
        </p:txBody>
      </p:sp>
    </p:spTree>
    <p:extLst>
      <p:ext uri="{BB962C8B-B14F-4D97-AF65-F5344CB8AC3E}">
        <p14:creationId xmlns:p14="http://schemas.microsoft.com/office/powerpoint/2010/main" val="38315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Theme05_Celestial_MO - v4</Template>
  <TotalTime>0</TotalTime>
  <Words>647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Celestial</vt:lpstr>
      <vt:lpstr>Computer Systems Benefits, Challenges, and Validation </vt:lpstr>
      <vt:lpstr>outline</vt:lpstr>
      <vt:lpstr>Typical Benefits </vt:lpstr>
      <vt:lpstr>Typical Challenges</vt:lpstr>
      <vt:lpstr>Improving Your Contribution </vt:lpstr>
      <vt:lpstr>Validation Package</vt:lpstr>
      <vt:lpstr>System Specification</vt:lpstr>
      <vt:lpstr>Functional Specification</vt:lpstr>
      <vt:lpstr>Summary Of Validation Requirements For Computer Systems</vt:lpstr>
      <vt:lpstr>Business Continuity Plan</vt:lpstr>
      <vt:lpstr>Disaster Recovery Plan (DRP)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Celestial Design</dc:title>
  <dc:creator/>
  <cp:lastModifiedBy/>
  <cp:revision>2</cp:revision>
  <dcterms:created xsi:type="dcterms:W3CDTF">2019-02-05T20:50:22Z</dcterms:created>
  <dcterms:modified xsi:type="dcterms:W3CDTF">2019-03-12T18:27:47Z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2019-02-05T20:50:31.0307452Z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9764c48d-fd4f-4d52-9aaa-1d8c4b4bde46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