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Press Start 2P"/>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essStart2P-regular.fntdata"/><Relationship Id="rId30" Type="http://schemas.openxmlformats.org/officeDocument/2006/relationships/slide" Target="slides/slide2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tsc.k12.in.us/assessdesign/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5.png"/><Relationship Id="rId5"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sites.google.com/tsc.k12.in.us/assessdesign/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51350" y="199500"/>
            <a:ext cx="8520600" cy="1148400"/>
          </a:xfrm>
          <a:prstGeom prst="rect">
            <a:avLst/>
          </a:prstGeom>
        </p:spPr>
        <p:txBody>
          <a:bodyPr anchorCtr="0" anchor="b" bIns="91425" lIns="91425" rIns="91425" tIns="91425">
            <a:noAutofit/>
          </a:bodyPr>
          <a:lstStyle/>
          <a:p>
            <a:pPr lvl="0">
              <a:spcBef>
                <a:spcPts val="0"/>
              </a:spcBef>
              <a:buClr>
                <a:srgbClr val="000000"/>
              </a:buClr>
              <a:buSzPct val="30555"/>
              <a:buFont typeface="Arial"/>
              <a:buNone/>
            </a:pPr>
            <a:r>
              <a:rPr lang="en" sz="3600"/>
              <a:t>How am I supposed to grade this?</a:t>
            </a:r>
          </a:p>
        </p:txBody>
      </p:sp>
      <p:sp>
        <p:nvSpPr>
          <p:cNvPr id="55" name="Shape 55"/>
          <p:cNvSpPr txBox="1"/>
          <p:nvPr>
            <p:ph idx="1" type="subTitle"/>
          </p:nvPr>
        </p:nvSpPr>
        <p:spPr>
          <a:xfrm>
            <a:off x="272050" y="3939312"/>
            <a:ext cx="8520600" cy="941700"/>
          </a:xfrm>
          <a:prstGeom prst="rect">
            <a:avLst/>
          </a:prstGeom>
        </p:spPr>
        <p:txBody>
          <a:bodyPr anchorCtr="0" anchor="t" bIns="91425" lIns="91425" rIns="91425" tIns="91425">
            <a:noAutofit/>
          </a:bodyPr>
          <a:lstStyle/>
          <a:p>
            <a:pPr lvl="0">
              <a:spcBef>
                <a:spcPts val="0"/>
              </a:spcBef>
              <a:buNone/>
            </a:pPr>
            <a:r>
              <a:rPr lang="en" sz="1800"/>
              <a:t>Colleen Cooper &amp; Aaron Hamilton</a:t>
            </a:r>
          </a:p>
          <a:p>
            <a:pPr lvl="0">
              <a:spcBef>
                <a:spcPts val="0"/>
              </a:spcBef>
              <a:buNone/>
            </a:pPr>
            <a:r>
              <a:rPr lang="en" sz="1800"/>
              <a:t>Wyandotte Elementary</a:t>
            </a:r>
          </a:p>
        </p:txBody>
      </p:sp>
      <p:sp>
        <p:nvSpPr>
          <p:cNvPr id="56" name="Shape 56"/>
          <p:cNvSpPr txBox="1"/>
          <p:nvPr/>
        </p:nvSpPr>
        <p:spPr>
          <a:xfrm>
            <a:off x="195500" y="1927725"/>
            <a:ext cx="8832300" cy="1080300"/>
          </a:xfrm>
          <a:prstGeom prst="rect">
            <a:avLst/>
          </a:prstGeom>
          <a:noFill/>
          <a:ln>
            <a:noFill/>
          </a:ln>
        </p:spPr>
        <p:txBody>
          <a:bodyPr anchorCtr="0" anchor="ctr" bIns="91425" lIns="91425" rIns="91425" tIns="91425">
            <a:noAutofit/>
          </a:bodyPr>
          <a:lstStyle/>
          <a:p>
            <a:pPr lvl="0" rtl="0">
              <a:spcBef>
                <a:spcPts val="0"/>
              </a:spcBef>
              <a:buNone/>
            </a:pPr>
            <a:r>
              <a:rPr lang="en" sz="2800"/>
              <a:t>Get all of the presentation here:</a:t>
            </a:r>
          </a:p>
          <a:p>
            <a:pPr lvl="0" rtl="0">
              <a:lnSpc>
                <a:spcPct val="115000"/>
              </a:lnSpc>
              <a:spcBef>
                <a:spcPts val="0"/>
              </a:spcBef>
              <a:spcAft>
                <a:spcPts val="1600"/>
              </a:spcAft>
              <a:buNone/>
            </a:pPr>
            <a:r>
              <a:rPr lang="en" sz="2500" u="sng">
                <a:solidFill>
                  <a:srgbClr val="404040"/>
                </a:solidFill>
                <a:hlinkClick r:id="rId3"/>
              </a:rPr>
              <a:t>https://sites.google.com/tsc.k12.in.us/assessdesign/home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17" name="Shape 11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118" name="Shape 118" title="sledvideo2.mp4"/>
          <p:cNvSpPr/>
          <p:nvPr/>
        </p:nvSpPr>
        <p:spPr>
          <a:xfrm>
            <a:off x="1826975" y="417850"/>
            <a:ext cx="5743700" cy="4307775"/>
          </a:xfrm>
          <a:prstGeom prst="rect">
            <a:avLst/>
          </a:prstGeom>
          <a:blipFill>
            <a:blip r:embed="rId3">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Seeing what they do</a:t>
            </a:r>
          </a:p>
        </p:txBody>
      </p:sp>
      <p:sp>
        <p:nvSpPr>
          <p:cNvPr id="124" name="Shape 124"/>
          <p:cNvSpPr txBox="1"/>
          <p:nvPr>
            <p:ph idx="1" type="body"/>
          </p:nvPr>
        </p:nvSpPr>
        <p:spPr>
          <a:xfrm>
            <a:off x="351350" y="1122725"/>
            <a:ext cx="4077000" cy="3416400"/>
          </a:xfrm>
          <a:prstGeom prst="rect">
            <a:avLst/>
          </a:prstGeom>
        </p:spPr>
        <p:txBody>
          <a:bodyPr anchorCtr="0" anchor="t" bIns="91425" lIns="91425" rIns="91425" tIns="91425">
            <a:noAutofit/>
          </a:bodyPr>
          <a:lstStyle/>
          <a:p>
            <a:pPr lvl="0">
              <a:lnSpc>
                <a:spcPct val="100000"/>
              </a:lnSpc>
              <a:spcBef>
                <a:spcPts val="0"/>
              </a:spcBef>
              <a:buNone/>
            </a:pPr>
            <a:r>
              <a:rPr lang="en"/>
              <a:t>-</a:t>
            </a:r>
            <a:r>
              <a:rPr i="1" lang="en"/>
              <a:t>Design notebook</a:t>
            </a:r>
            <a:r>
              <a:rPr lang="en"/>
              <a:t> (inquiry, conclusions, individual &amp; team design, ideas)</a:t>
            </a:r>
          </a:p>
          <a:p>
            <a:pPr lvl="0" rtl="0">
              <a:lnSpc>
                <a:spcPct val="100000"/>
              </a:lnSpc>
              <a:spcBef>
                <a:spcPts val="0"/>
              </a:spcBef>
              <a:buNone/>
            </a:pPr>
            <a:r>
              <a:rPr lang="en"/>
              <a:t>-The </a:t>
            </a:r>
            <a:r>
              <a:rPr i="1" lang="en"/>
              <a:t>prototype performance</a:t>
            </a:r>
          </a:p>
          <a:p>
            <a:pPr lvl="0">
              <a:lnSpc>
                <a:spcPct val="100000"/>
              </a:lnSpc>
              <a:spcBef>
                <a:spcPts val="0"/>
              </a:spcBef>
              <a:buNone/>
            </a:pPr>
            <a:r>
              <a:rPr b="1" lang="en"/>
              <a:t>*Failure of a prototype does not mean failure in understanding*</a:t>
            </a:r>
          </a:p>
          <a:p>
            <a:pPr lvl="0">
              <a:lnSpc>
                <a:spcPct val="100000"/>
              </a:lnSpc>
              <a:spcBef>
                <a:spcPts val="0"/>
              </a:spcBef>
              <a:buNone/>
            </a:pPr>
            <a:r>
              <a:rPr lang="en"/>
              <a:t>-</a:t>
            </a:r>
            <a:r>
              <a:rPr i="1" lang="en"/>
              <a:t>Activity wrap-up</a:t>
            </a:r>
          </a:p>
          <a:p>
            <a:pPr lvl="0">
              <a:lnSpc>
                <a:spcPct val="100000"/>
              </a:lnSpc>
              <a:spcBef>
                <a:spcPts val="0"/>
              </a:spcBef>
              <a:buNone/>
            </a:pPr>
            <a:r>
              <a:rPr lang="en"/>
              <a:t>-</a:t>
            </a:r>
            <a:r>
              <a:rPr i="1" lang="en"/>
              <a:t>Redesign</a:t>
            </a:r>
          </a:p>
        </p:txBody>
      </p:sp>
      <p:sp>
        <p:nvSpPr>
          <p:cNvPr id="125" name="Shape 125"/>
          <p:cNvSpPr txBox="1"/>
          <p:nvPr>
            <p:ph idx="1" type="body"/>
          </p:nvPr>
        </p:nvSpPr>
        <p:spPr>
          <a:xfrm>
            <a:off x="4112800" y="2753225"/>
            <a:ext cx="4911600" cy="22731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How to assess it</a:t>
            </a:r>
          </a:p>
          <a:p>
            <a:pPr lvl="0">
              <a:spcBef>
                <a:spcPts val="0"/>
              </a:spcBef>
              <a:buNone/>
            </a:pPr>
            <a:r>
              <a:rPr lang="en"/>
              <a:t>-Walk around the class and observe</a:t>
            </a:r>
          </a:p>
          <a:p>
            <a:pPr lvl="0">
              <a:spcBef>
                <a:spcPts val="0"/>
              </a:spcBef>
              <a:buClr>
                <a:schemeClr val="dk1"/>
              </a:buClr>
              <a:buSzPct val="61111"/>
              <a:buFont typeface="Arial"/>
              <a:buNone/>
            </a:pPr>
            <a:r>
              <a:rPr lang="en"/>
              <a:t>-Collect the design notebooks at the end of the unit and use a rubric</a:t>
            </a:r>
          </a:p>
          <a:p>
            <a:pPr lvl="0" rtl="0">
              <a:spcBef>
                <a:spcPts val="0"/>
              </a:spcBef>
              <a:buClr>
                <a:schemeClr val="dk1"/>
              </a:buClr>
              <a:buSzPct val="61111"/>
              <a:buFont typeface="Arial"/>
              <a:buNone/>
            </a:pPr>
            <a:r>
              <a:rPr lang="en"/>
              <a:t>-Seek feedback from a consultant (5th/6th?)</a:t>
            </a:r>
          </a:p>
        </p:txBody>
      </p:sp>
      <p:pic>
        <p:nvPicPr>
          <p:cNvPr id="126" name="Shape 126"/>
          <p:cNvPicPr preferRelativeResize="0"/>
          <p:nvPr/>
        </p:nvPicPr>
        <p:blipFill>
          <a:blip r:embed="rId3">
            <a:alphaModFix/>
          </a:blip>
          <a:stretch>
            <a:fillRect/>
          </a:stretch>
        </p:blipFill>
        <p:spPr>
          <a:xfrm>
            <a:off x="4428275" y="208825"/>
            <a:ext cx="4404024" cy="2308319"/>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56625" y="141825"/>
            <a:ext cx="8520600" cy="572700"/>
          </a:xfrm>
          <a:prstGeom prst="rect">
            <a:avLst/>
          </a:prstGeom>
        </p:spPr>
        <p:txBody>
          <a:bodyPr anchorCtr="0" anchor="t" bIns="91425" lIns="91425" rIns="91425" tIns="91425">
            <a:noAutofit/>
          </a:bodyPr>
          <a:lstStyle/>
          <a:p>
            <a:pPr lvl="0">
              <a:spcBef>
                <a:spcPts val="0"/>
              </a:spcBef>
              <a:buNone/>
            </a:pPr>
            <a:r>
              <a:rPr lang="en"/>
              <a:t>Wrap-Up Example- </a:t>
            </a:r>
            <a:r>
              <a:rPr lang="en" sz="2400"/>
              <a:t>Use Evidence to Provide Explanation</a:t>
            </a:r>
          </a:p>
        </p:txBody>
      </p:sp>
      <p:sp>
        <p:nvSpPr>
          <p:cNvPr id="132" name="Shape 13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133" name="Shape 133"/>
          <p:cNvPicPr preferRelativeResize="0"/>
          <p:nvPr/>
        </p:nvPicPr>
        <p:blipFill>
          <a:blip r:embed="rId3">
            <a:alphaModFix/>
          </a:blip>
          <a:stretch>
            <a:fillRect/>
          </a:stretch>
        </p:blipFill>
        <p:spPr>
          <a:xfrm>
            <a:off x="6062845" y="714525"/>
            <a:ext cx="2941325" cy="2910474"/>
          </a:xfrm>
          <a:prstGeom prst="rect">
            <a:avLst/>
          </a:prstGeom>
          <a:noFill/>
          <a:ln>
            <a:noFill/>
          </a:ln>
        </p:spPr>
      </p:pic>
      <p:pic>
        <p:nvPicPr>
          <p:cNvPr id="134" name="Shape 134"/>
          <p:cNvPicPr preferRelativeResize="0"/>
          <p:nvPr/>
        </p:nvPicPr>
        <p:blipFill>
          <a:blip r:embed="rId4">
            <a:alphaModFix/>
          </a:blip>
          <a:stretch>
            <a:fillRect/>
          </a:stretch>
        </p:blipFill>
        <p:spPr>
          <a:xfrm>
            <a:off x="311700" y="714525"/>
            <a:ext cx="5939611" cy="2046550"/>
          </a:xfrm>
          <a:prstGeom prst="rect">
            <a:avLst/>
          </a:prstGeom>
          <a:noFill/>
          <a:ln>
            <a:noFill/>
          </a:ln>
        </p:spPr>
      </p:pic>
      <p:pic>
        <p:nvPicPr>
          <p:cNvPr id="135" name="Shape 135"/>
          <p:cNvPicPr preferRelativeResize="0"/>
          <p:nvPr/>
        </p:nvPicPr>
        <p:blipFill>
          <a:blip r:embed="rId5">
            <a:alphaModFix/>
          </a:blip>
          <a:stretch>
            <a:fillRect/>
          </a:stretch>
        </p:blipFill>
        <p:spPr>
          <a:xfrm>
            <a:off x="963850" y="2336947"/>
            <a:ext cx="5533700" cy="1807378"/>
          </a:xfrm>
          <a:prstGeom prst="rect">
            <a:avLst/>
          </a:prstGeom>
          <a:noFill/>
          <a:ln>
            <a:noFill/>
          </a:ln>
        </p:spPr>
      </p:pic>
      <p:pic>
        <p:nvPicPr>
          <p:cNvPr id="136" name="Shape 136"/>
          <p:cNvPicPr preferRelativeResize="0"/>
          <p:nvPr/>
        </p:nvPicPr>
        <p:blipFill>
          <a:blip r:embed="rId6">
            <a:alphaModFix/>
          </a:blip>
          <a:stretch>
            <a:fillRect/>
          </a:stretch>
        </p:blipFill>
        <p:spPr>
          <a:xfrm>
            <a:off x="757937" y="999899"/>
            <a:ext cx="5808825" cy="40758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Rubric Example</a:t>
            </a:r>
          </a:p>
        </p:txBody>
      </p:sp>
      <p:sp>
        <p:nvSpPr>
          <p:cNvPr id="142" name="Shape 142"/>
          <p:cNvSpPr txBox="1"/>
          <p:nvPr>
            <p:ph idx="1" type="body"/>
          </p:nvPr>
        </p:nvSpPr>
        <p:spPr>
          <a:xfrm>
            <a:off x="311700" y="1152475"/>
            <a:ext cx="2790300" cy="3416400"/>
          </a:xfrm>
          <a:prstGeom prst="rect">
            <a:avLst/>
          </a:prstGeom>
        </p:spPr>
        <p:txBody>
          <a:bodyPr anchorCtr="0" anchor="t" bIns="91425" lIns="91425" rIns="91425" tIns="91425">
            <a:noAutofit/>
          </a:bodyPr>
          <a:lstStyle/>
          <a:p>
            <a:pPr lvl="0">
              <a:spcBef>
                <a:spcPts val="0"/>
              </a:spcBef>
              <a:buNone/>
            </a:pPr>
            <a:r>
              <a:rPr lang="en"/>
              <a:t>Criteria is the left column</a:t>
            </a:r>
          </a:p>
          <a:p>
            <a:pPr lvl="0">
              <a:spcBef>
                <a:spcPts val="0"/>
              </a:spcBef>
              <a:buNone/>
            </a:pPr>
            <a:r>
              <a:rPr lang="en"/>
              <a:t>3, 2, 1, 0 are levels of performance</a:t>
            </a:r>
          </a:p>
        </p:txBody>
      </p:sp>
      <p:pic>
        <p:nvPicPr>
          <p:cNvPr id="143" name="Shape 143"/>
          <p:cNvPicPr preferRelativeResize="0"/>
          <p:nvPr/>
        </p:nvPicPr>
        <p:blipFill>
          <a:blip r:embed="rId3">
            <a:alphaModFix/>
          </a:blip>
          <a:stretch>
            <a:fillRect/>
          </a:stretch>
        </p:blipFill>
        <p:spPr>
          <a:xfrm>
            <a:off x="2946050" y="512950"/>
            <a:ext cx="6109898" cy="4270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Rubric example continued</a:t>
            </a:r>
          </a:p>
        </p:txBody>
      </p:sp>
      <p:pic>
        <p:nvPicPr>
          <p:cNvPr id="149" name="Shape 149"/>
          <p:cNvPicPr preferRelativeResize="0"/>
          <p:nvPr/>
        </p:nvPicPr>
        <p:blipFill>
          <a:blip r:embed="rId3">
            <a:alphaModFix/>
          </a:blip>
          <a:stretch>
            <a:fillRect/>
          </a:stretch>
        </p:blipFill>
        <p:spPr>
          <a:xfrm>
            <a:off x="955800" y="1284675"/>
            <a:ext cx="7232401" cy="3539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Standards-based assessments</a:t>
            </a:r>
          </a:p>
        </p:txBody>
      </p:sp>
      <p:sp>
        <p:nvSpPr>
          <p:cNvPr id="155" name="Shape 15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Pre/post tests (3rd and up)</a:t>
            </a:r>
          </a:p>
          <a:p>
            <a:pPr lvl="0">
              <a:spcBef>
                <a:spcPts val="0"/>
              </a:spcBef>
              <a:buNone/>
            </a:pPr>
            <a:r>
              <a:t/>
            </a:r>
            <a:endParaRPr/>
          </a:p>
        </p:txBody>
      </p:sp>
      <p:pic>
        <p:nvPicPr>
          <p:cNvPr id="156" name="Shape 156"/>
          <p:cNvPicPr preferRelativeResize="0"/>
          <p:nvPr/>
        </p:nvPicPr>
        <p:blipFill>
          <a:blip r:embed="rId3">
            <a:alphaModFix/>
          </a:blip>
          <a:stretch>
            <a:fillRect/>
          </a:stretch>
        </p:blipFill>
        <p:spPr>
          <a:xfrm>
            <a:off x="491798" y="1588350"/>
            <a:ext cx="4635336" cy="3416400"/>
          </a:xfrm>
          <a:prstGeom prst="rect">
            <a:avLst/>
          </a:prstGeom>
          <a:noFill/>
          <a:ln>
            <a:noFill/>
          </a:ln>
        </p:spPr>
      </p:pic>
      <p:pic>
        <p:nvPicPr>
          <p:cNvPr id="157" name="Shape 157"/>
          <p:cNvPicPr preferRelativeResize="0"/>
          <p:nvPr/>
        </p:nvPicPr>
        <p:blipFill>
          <a:blip r:embed="rId4">
            <a:alphaModFix/>
          </a:blip>
          <a:stretch>
            <a:fillRect/>
          </a:stretch>
        </p:blipFill>
        <p:spPr>
          <a:xfrm>
            <a:off x="3491525" y="998512"/>
            <a:ext cx="5540319" cy="3724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Take a look at a notebook</a:t>
            </a:r>
          </a:p>
        </p:txBody>
      </p:sp>
      <p:sp>
        <p:nvSpPr>
          <p:cNvPr id="163" name="Shape 16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What challenges did you see potentially existing while grading?</a:t>
            </a:r>
          </a:p>
          <a:p>
            <a:pPr lvl="0">
              <a:spcBef>
                <a:spcPts val="0"/>
              </a:spcBef>
              <a:buNone/>
            </a:pPr>
            <a:r>
              <a:rPr lang="en"/>
              <a:t>What did you look for while grading?</a:t>
            </a:r>
          </a:p>
          <a:p>
            <a:pPr lv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Other additions in the classroom</a:t>
            </a: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Bring in technology</a:t>
            </a:r>
          </a:p>
          <a:p>
            <a:pPr lvl="0">
              <a:spcBef>
                <a:spcPts val="0"/>
              </a:spcBef>
              <a:buNone/>
            </a:pPr>
            <a:r>
              <a:rPr lang="en"/>
              <a:t>Present in a variety of ways</a:t>
            </a:r>
          </a:p>
          <a:p>
            <a:pPr lvl="0">
              <a:spcBef>
                <a:spcPts val="0"/>
              </a:spcBef>
              <a:buNone/>
            </a:pPr>
            <a:r>
              <a:rPr lang="en"/>
              <a:t>Discuss and share information in a variety of ways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t/>
            </a:r>
            <a:endParaRPr/>
          </a:p>
        </p:txBody>
      </p:sp>
      <p:sp>
        <p:nvSpPr>
          <p:cNvPr id="175" name="Shape 17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spcBef>
                <a:spcPts val="0"/>
              </a:spcBef>
              <a:buNone/>
            </a:pPr>
            <a:r>
              <a:t/>
            </a:r>
            <a:endParaRPr/>
          </a:p>
        </p:txBody>
      </p:sp>
      <p:pic>
        <p:nvPicPr>
          <p:cNvPr id="176" name="Shape 176"/>
          <p:cNvPicPr preferRelativeResize="0"/>
          <p:nvPr/>
        </p:nvPicPr>
        <p:blipFill>
          <a:blip r:embed="rId3">
            <a:alphaModFix/>
          </a:blip>
          <a:stretch>
            <a:fillRect/>
          </a:stretch>
        </p:blipFill>
        <p:spPr>
          <a:xfrm>
            <a:off x="4385980" y="39637"/>
            <a:ext cx="4446319" cy="4852100"/>
          </a:xfrm>
          <a:prstGeom prst="rect">
            <a:avLst/>
          </a:prstGeom>
          <a:noFill/>
          <a:ln>
            <a:noFill/>
          </a:ln>
        </p:spPr>
      </p:pic>
      <p:pic>
        <p:nvPicPr>
          <p:cNvPr id="177" name="Shape 177"/>
          <p:cNvPicPr preferRelativeResize="0"/>
          <p:nvPr/>
        </p:nvPicPr>
        <p:blipFill>
          <a:blip r:embed="rId4">
            <a:alphaModFix/>
          </a:blip>
          <a:stretch>
            <a:fillRect/>
          </a:stretch>
        </p:blipFill>
        <p:spPr>
          <a:xfrm>
            <a:off x="98875" y="145700"/>
            <a:ext cx="4446325" cy="47731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1" name="Shape 181"/>
        <p:cNvGrpSpPr/>
        <p:nvPr/>
      </p:nvGrpSpPr>
      <p:grpSpPr>
        <a:xfrm>
          <a:off x="0" y="0"/>
          <a:ext cx="0" cy="0"/>
          <a:chOff x="0" y="0"/>
          <a:chExt cx="0" cy="0"/>
        </a:xfrm>
      </p:grpSpPr>
      <p:sp>
        <p:nvSpPr>
          <p:cNvPr id="182" name="Shape 182"/>
          <p:cNvSpPr txBox="1"/>
          <p:nvPr>
            <p:ph type="title"/>
          </p:nvPr>
        </p:nvSpPr>
        <p:spPr>
          <a:xfrm>
            <a:off x="311700" y="445025"/>
            <a:ext cx="8520600" cy="572700"/>
          </a:xfrm>
          <a:prstGeom prst="rect">
            <a:avLst/>
          </a:prstGeom>
          <a:solidFill>
            <a:srgbClr val="FFFFFF"/>
          </a:solidFill>
        </p:spPr>
        <p:txBody>
          <a:bodyPr anchorCtr="0" anchor="t" bIns="91425" lIns="91425" rIns="91425" tIns="91425">
            <a:noAutofit/>
          </a:bodyPr>
          <a:lstStyle/>
          <a:p>
            <a:pPr lvl="0" rtl="0">
              <a:spcBef>
                <a:spcPts val="0"/>
              </a:spcBef>
              <a:buNone/>
            </a:pPr>
            <a:r>
              <a:rPr lang="en"/>
              <a:t>By      Group # 2</a:t>
            </a:r>
          </a:p>
        </p:txBody>
      </p:sp>
      <p:sp>
        <p:nvSpPr>
          <p:cNvPr id="183" name="Shape 183"/>
          <p:cNvSpPr txBox="1"/>
          <p:nvPr>
            <p:ph idx="1" type="body"/>
          </p:nvPr>
        </p:nvSpPr>
        <p:spPr>
          <a:xfrm>
            <a:off x="1261625" y="1114000"/>
            <a:ext cx="4207800" cy="3720600"/>
          </a:xfrm>
          <a:prstGeom prst="rect">
            <a:avLst/>
          </a:prstGeom>
          <a:solidFill>
            <a:srgbClr val="FFFFFF"/>
          </a:solidFill>
        </p:spPr>
        <p:txBody>
          <a:bodyPr anchorCtr="0" anchor="t" bIns="91425" lIns="91425" rIns="91425" tIns="91425">
            <a:noAutofit/>
          </a:bodyPr>
          <a:lstStyle/>
          <a:p>
            <a:pPr lvl="0" rtl="0">
              <a:spcBef>
                <a:spcPts val="0"/>
              </a:spcBef>
              <a:buNone/>
            </a:pPr>
            <a:r>
              <a:rPr lang="en">
                <a:solidFill>
                  <a:srgbClr val="000000"/>
                </a:solidFill>
              </a:rPr>
              <a:t>Features:  Yogurt cup,Duck Tape.The yogurt cups on the sides  are there because when the boat starts  they will fill up with water and slow the boat down. The cups on the bottom are there because they can catch more water.the end </a:t>
            </a:r>
          </a:p>
        </p:txBody>
      </p:sp>
      <p:sp>
        <p:nvSpPr>
          <p:cNvPr id="184" name="Shape 184"/>
          <p:cNvSpPr txBox="1"/>
          <p:nvPr>
            <p:ph idx="1" type="body"/>
          </p:nvPr>
        </p:nvSpPr>
        <p:spPr>
          <a:xfrm>
            <a:off x="5742400" y="1701275"/>
            <a:ext cx="2086200" cy="1573800"/>
          </a:xfrm>
          <a:prstGeom prst="rect">
            <a:avLst/>
          </a:prstGeom>
        </p:spPr>
        <p:txBody>
          <a:bodyPr anchorCtr="0" anchor="t" bIns="91425" lIns="91425" rIns="91425" tIns="91425">
            <a:noAutofit/>
          </a:bodyPr>
          <a:lstStyle/>
          <a:p>
            <a:pPr lvl="0" rtl="0">
              <a:spcBef>
                <a:spcPts val="0"/>
              </a:spcBef>
              <a:buNone/>
            </a:pPr>
            <a:r>
              <a:t/>
            </a:r>
            <a:endParaRPr/>
          </a:p>
        </p:txBody>
      </p:sp>
      <p:pic>
        <p:nvPicPr>
          <p:cNvPr descr="WP_20170216_007[1].jpg" id="185" name="Shape 185"/>
          <p:cNvPicPr preferRelativeResize="0"/>
          <p:nvPr/>
        </p:nvPicPr>
        <p:blipFill>
          <a:blip r:embed="rId3">
            <a:alphaModFix/>
          </a:blip>
          <a:stretch>
            <a:fillRect/>
          </a:stretch>
        </p:blipFill>
        <p:spPr>
          <a:xfrm>
            <a:off x="6202400" y="346112"/>
            <a:ext cx="2543298" cy="2839024"/>
          </a:xfrm>
          <a:prstGeom prst="rect">
            <a:avLst/>
          </a:prstGeom>
          <a:noFill/>
          <a:ln>
            <a:noFill/>
          </a:ln>
        </p:spPr>
      </p:pic>
      <p:pic>
        <p:nvPicPr>
          <p:cNvPr id="186" name="Shape 186"/>
          <p:cNvPicPr preferRelativeResize="0"/>
          <p:nvPr/>
        </p:nvPicPr>
        <p:blipFill>
          <a:blip r:embed="rId4">
            <a:alphaModFix/>
          </a:blip>
          <a:stretch>
            <a:fillRect/>
          </a:stretch>
        </p:blipFill>
        <p:spPr>
          <a:xfrm>
            <a:off x="5285295" y="2410068"/>
            <a:ext cx="2543300" cy="25111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By the end of this session, teachers will be able to...</a:t>
            </a:r>
          </a:p>
        </p:txBody>
      </p:sp>
      <p:sp>
        <p:nvSpPr>
          <p:cNvPr id="62" name="Shape 6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Clr>
                <a:schemeClr val="dk1"/>
              </a:buClr>
              <a:buSzPct val="45833"/>
              <a:buFont typeface="Arial"/>
              <a:buNone/>
            </a:pPr>
            <a:r>
              <a:rPr lang="en" sz="2400">
                <a:solidFill>
                  <a:srgbClr val="1F497D"/>
                </a:solidFill>
                <a:highlight>
                  <a:srgbClr val="FFFFFF"/>
                </a:highlight>
                <a:latin typeface="Calibri"/>
                <a:ea typeface="Calibri"/>
                <a:cs typeface="Calibri"/>
                <a:sym typeface="Calibri"/>
              </a:rPr>
              <a:t>Identify multiple ways of assessing student learning both formatively and summatively throughout a design experience</a:t>
            </a:r>
          </a:p>
          <a:p>
            <a:pPr lvl="0">
              <a:spcBef>
                <a:spcPts val="0"/>
              </a:spcBef>
              <a:buClr>
                <a:schemeClr val="dk1"/>
              </a:buClr>
              <a:buSzPct val="45833"/>
              <a:buFont typeface="Arial"/>
              <a:buNone/>
            </a:pPr>
            <a:r>
              <a:rPr lang="en" sz="2400">
                <a:solidFill>
                  <a:srgbClr val="1F497D"/>
                </a:solidFill>
                <a:highlight>
                  <a:srgbClr val="FFFFFF"/>
                </a:highlight>
                <a:latin typeface="Calibri"/>
                <a:ea typeface="Calibri"/>
                <a:cs typeface="Calibri"/>
                <a:sym typeface="Calibri"/>
              </a:rPr>
              <a:t>Generate one or more purposeful ways to evaluate student learning of science through engineering design</a:t>
            </a:r>
          </a:p>
          <a:p>
            <a:pPr lvl="0">
              <a:spcBef>
                <a:spcPts val="0"/>
              </a:spcBef>
              <a:buClr>
                <a:schemeClr val="dk1"/>
              </a:buClr>
              <a:buSzPct val="45833"/>
              <a:buFont typeface="Arial"/>
              <a:buNone/>
            </a:pPr>
            <a:r>
              <a:rPr lang="en" sz="2400">
                <a:solidFill>
                  <a:srgbClr val="1F497D"/>
                </a:solidFill>
                <a:highlight>
                  <a:srgbClr val="FFFFFF"/>
                </a:highlight>
                <a:latin typeface="Calibri"/>
                <a:ea typeface="Calibri"/>
                <a:cs typeface="Calibri"/>
                <a:sym typeface="Calibri"/>
              </a:rPr>
              <a:t>Make connections between today’s design experiences and grade appropriate forms of assessment</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idx="1" type="body"/>
          </p:nvPr>
        </p:nvSpPr>
        <p:spPr>
          <a:xfrm>
            <a:off x="1065775" y="1093200"/>
            <a:ext cx="4419000" cy="4050300"/>
          </a:xfrm>
          <a:prstGeom prst="rect">
            <a:avLst/>
          </a:prstGeom>
        </p:spPr>
        <p:txBody>
          <a:bodyPr anchorCtr="0" anchor="t" bIns="91425" lIns="91425" rIns="91425" tIns="91425">
            <a:noAutofit/>
          </a:bodyPr>
          <a:lstStyle/>
          <a:p>
            <a:pPr indent="457200" lvl="0" rtl="0">
              <a:spcBef>
                <a:spcPts val="0"/>
              </a:spcBef>
              <a:buNone/>
            </a:pPr>
            <a:r>
              <a:t/>
            </a:r>
            <a:endParaRPr/>
          </a:p>
          <a:p>
            <a:pPr indent="457200" lvl="0" rtl="0">
              <a:spcBef>
                <a:spcPts val="0"/>
              </a:spcBef>
              <a:buNone/>
            </a:pPr>
            <a:r>
              <a:t/>
            </a:r>
            <a:endParaRPr/>
          </a:p>
          <a:p>
            <a:pPr indent="457200" lvl="0" rtl="0">
              <a:spcBef>
                <a:spcPts val="0"/>
              </a:spcBef>
              <a:buNone/>
            </a:pPr>
            <a:r>
              <a:rPr lang="en"/>
              <a:t>Features:the spoons stop the water from escaping from the sides.</a:t>
            </a:r>
          </a:p>
          <a:p>
            <a:pPr indent="457200" lvl="0" rtl="0">
              <a:spcBef>
                <a:spcPts val="0"/>
              </a:spcBef>
              <a:buNone/>
            </a:pPr>
            <a:r>
              <a:rPr lang="en"/>
              <a:t>The small cup stops the water from running freely.</a:t>
            </a:r>
          </a:p>
          <a:p>
            <a:pPr indent="457200" lvl="0" rtl="0">
              <a:spcBef>
                <a:spcPts val="0"/>
              </a:spcBef>
              <a:buNone/>
            </a:pPr>
            <a:r>
              <a:rPr lang="en"/>
              <a:t>The popsicle sticks stop more water from coming through.  </a:t>
            </a:r>
          </a:p>
          <a:p>
            <a:pPr lvl="0" rtl="0">
              <a:spcBef>
                <a:spcPts val="0"/>
              </a:spcBef>
              <a:buNone/>
            </a:pPr>
            <a:r>
              <a:rPr lang="en">
                <a:latin typeface="Press Start 2P"/>
                <a:ea typeface="Press Start 2P"/>
                <a:cs typeface="Press Start 2P"/>
                <a:sym typeface="Press Start 2P"/>
              </a:rPr>
              <a:t>    </a:t>
            </a:r>
          </a:p>
          <a:p>
            <a:pPr lvl="0" rtl="0">
              <a:spcBef>
                <a:spcPts val="0"/>
              </a:spcBef>
              <a:buNone/>
            </a:pPr>
            <a:r>
              <a:t/>
            </a:r>
            <a:endParaRPr/>
          </a:p>
        </p:txBody>
      </p:sp>
      <p:sp>
        <p:nvSpPr>
          <p:cNvPr id="192" name="Shape 192"/>
          <p:cNvSpPr txBox="1"/>
          <p:nvPr>
            <p:ph idx="1" type="body"/>
          </p:nvPr>
        </p:nvSpPr>
        <p:spPr>
          <a:xfrm>
            <a:off x="5731150" y="1690025"/>
            <a:ext cx="2086200" cy="1035000"/>
          </a:xfrm>
          <a:prstGeom prst="rect">
            <a:avLst/>
          </a:prstGeom>
        </p:spPr>
        <p:txBody>
          <a:bodyPr anchorCtr="0" anchor="t" bIns="91425" lIns="91425" rIns="91425" tIns="91425">
            <a:noAutofit/>
          </a:bodyPr>
          <a:lstStyle/>
          <a:p>
            <a:pPr lvl="0" rtl="0">
              <a:spcBef>
                <a:spcPts val="0"/>
              </a:spcBef>
              <a:buNone/>
            </a:pPr>
            <a:r>
              <a:t/>
            </a:r>
            <a:endParaRPr/>
          </a:p>
        </p:txBody>
      </p:sp>
      <p:sp>
        <p:nvSpPr>
          <p:cNvPr id="193" name="Shape 193"/>
          <p:cNvSpPr txBox="1"/>
          <p:nvPr/>
        </p:nvSpPr>
        <p:spPr>
          <a:xfrm>
            <a:off x="264100" y="289250"/>
            <a:ext cx="8564100" cy="716700"/>
          </a:xfrm>
          <a:prstGeom prst="rect">
            <a:avLst/>
          </a:prstGeom>
          <a:noFill/>
          <a:ln>
            <a:noFill/>
          </a:ln>
        </p:spPr>
        <p:txBody>
          <a:bodyPr anchorCtr="0" anchor="t" bIns="91425" lIns="91425" rIns="91425" tIns="91425">
            <a:noAutofit/>
          </a:bodyPr>
          <a:lstStyle/>
          <a:p>
            <a:pPr lvl="0" rtl="0">
              <a:spcBef>
                <a:spcPts val="0"/>
              </a:spcBef>
              <a:buNone/>
            </a:pPr>
            <a:r>
              <a:rPr lang="en" sz="3000">
                <a:latin typeface="Press Start 2P"/>
                <a:ea typeface="Press Start 2P"/>
                <a:cs typeface="Press Start 2P"/>
                <a:sym typeface="Press Start 2P"/>
              </a:rPr>
              <a:t>Group #5</a:t>
            </a:r>
          </a:p>
        </p:txBody>
      </p:sp>
      <p:pic>
        <p:nvPicPr>
          <p:cNvPr id="194" name="Shape 194"/>
          <p:cNvPicPr preferRelativeResize="0"/>
          <p:nvPr/>
        </p:nvPicPr>
        <p:blipFill>
          <a:blip r:embed="rId3">
            <a:alphaModFix/>
          </a:blip>
          <a:stretch>
            <a:fillRect/>
          </a:stretch>
        </p:blipFill>
        <p:spPr>
          <a:xfrm>
            <a:off x="3894050" y="219750"/>
            <a:ext cx="3413526" cy="1930800"/>
          </a:xfrm>
          <a:prstGeom prst="rect">
            <a:avLst/>
          </a:prstGeom>
          <a:noFill/>
          <a:ln>
            <a:noFill/>
          </a:ln>
        </p:spPr>
      </p:pic>
      <p:pic>
        <p:nvPicPr>
          <p:cNvPr id="195" name="Shape 195"/>
          <p:cNvPicPr preferRelativeResize="0"/>
          <p:nvPr/>
        </p:nvPicPr>
        <p:blipFill>
          <a:blip r:embed="rId4">
            <a:alphaModFix/>
          </a:blip>
          <a:stretch>
            <a:fillRect/>
          </a:stretch>
        </p:blipFill>
        <p:spPr>
          <a:xfrm>
            <a:off x="5484773" y="2150550"/>
            <a:ext cx="3296200" cy="2577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Team Design</a:t>
            </a:r>
          </a:p>
        </p:txBody>
      </p:sp>
      <p:sp>
        <p:nvSpPr>
          <p:cNvPr id="201" name="Shape 20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02" name="Shape 202"/>
          <p:cNvPicPr preferRelativeResize="0"/>
          <p:nvPr/>
        </p:nvPicPr>
        <p:blipFill>
          <a:blip r:embed="rId3">
            <a:alphaModFix/>
          </a:blip>
          <a:stretch>
            <a:fillRect/>
          </a:stretch>
        </p:blipFill>
        <p:spPr>
          <a:xfrm>
            <a:off x="3722800" y="1954100"/>
            <a:ext cx="5109499" cy="2953724"/>
          </a:xfrm>
          <a:prstGeom prst="rect">
            <a:avLst/>
          </a:prstGeom>
          <a:noFill/>
          <a:ln>
            <a:noFill/>
          </a:ln>
        </p:spPr>
      </p:pic>
      <p:pic>
        <p:nvPicPr>
          <p:cNvPr id="203" name="Shape 203"/>
          <p:cNvPicPr preferRelativeResize="0"/>
          <p:nvPr/>
        </p:nvPicPr>
        <p:blipFill>
          <a:blip r:embed="rId4">
            <a:alphaModFix/>
          </a:blip>
          <a:stretch>
            <a:fillRect/>
          </a:stretch>
        </p:blipFill>
        <p:spPr>
          <a:xfrm>
            <a:off x="248804" y="1089475"/>
            <a:ext cx="3854925" cy="2806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Wrap-up</a:t>
            </a:r>
          </a:p>
        </p:txBody>
      </p:sp>
      <p:sp>
        <p:nvSpPr>
          <p:cNvPr id="209" name="Shape 20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10" name="Shape 210"/>
          <p:cNvPicPr preferRelativeResize="0"/>
          <p:nvPr/>
        </p:nvPicPr>
        <p:blipFill>
          <a:blip r:embed="rId3">
            <a:alphaModFix/>
          </a:blip>
          <a:stretch>
            <a:fillRect/>
          </a:stretch>
        </p:blipFill>
        <p:spPr>
          <a:xfrm>
            <a:off x="174301" y="1152475"/>
            <a:ext cx="5383925" cy="3723724"/>
          </a:xfrm>
          <a:prstGeom prst="rect">
            <a:avLst/>
          </a:prstGeom>
          <a:noFill/>
          <a:ln>
            <a:noFill/>
          </a:ln>
        </p:spPr>
      </p:pic>
      <p:pic>
        <p:nvPicPr>
          <p:cNvPr id="211" name="Shape 211"/>
          <p:cNvPicPr preferRelativeResize="0"/>
          <p:nvPr/>
        </p:nvPicPr>
        <p:blipFill>
          <a:blip r:embed="rId4">
            <a:alphaModFix/>
          </a:blip>
          <a:stretch>
            <a:fillRect/>
          </a:stretch>
        </p:blipFill>
        <p:spPr>
          <a:xfrm>
            <a:off x="4240025" y="690821"/>
            <a:ext cx="4700974" cy="27094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Group #3</a:t>
            </a:r>
          </a:p>
        </p:txBody>
      </p:sp>
      <p:sp>
        <p:nvSpPr>
          <p:cNvPr id="217" name="Shape 217"/>
          <p:cNvSpPr txBox="1"/>
          <p:nvPr>
            <p:ph idx="1" type="body"/>
          </p:nvPr>
        </p:nvSpPr>
        <p:spPr>
          <a:xfrm>
            <a:off x="651525" y="1167925"/>
            <a:ext cx="4207800" cy="1827900"/>
          </a:xfrm>
          <a:prstGeom prst="rect">
            <a:avLst/>
          </a:prstGeom>
        </p:spPr>
        <p:txBody>
          <a:bodyPr anchorCtr="0" anchor="t" bIns="91425" lIns="91425" rIns="91425" tIns="91425">
            <a:noAutofit/>
          </a:bodyPr>
          <a:lstStyle/>
          <a:p>
            <a:pPr lvl="0" rtl="0">
              <a:spcBef>
                <a:spcPts val="0"/>
              </a:spcBef>
              <a:buNone/>
            </a:pPr>
            <a:r>
              <a:rPr lang="en"/>
              <a:t>Features: air resistance, water resistance, shade,foam.</a:t>
            </a:r>
          </a:p>
          <a:p>
            <a:pPr lvl="0" rtl="0">
              <a:spcBef>
                <a:spcPts val="0"/>
              </a:spcBef>
              <a:buNone/>
            </a:pPr>
            <a:r>
              <a:t/>
            </a:r>
            <a:endParaRPr/>
          </a:p>
        </p:txBody>
      </p:sp>
      <p:pic>
        <p:nvPicPr>
          <p:cNvPr id="218" name="Shape 218"/>
          <p:cNvPicPr preferRelativeResize="0"/>
          <p:nvPr/>
        </p:nvPicPr>
        <p:blipFill>
          <a:blip r:embed="rId3">
            <a:alphaModFix/>
          </a:blip>
          <a:stretch>
            <a:fillRect/>
          </a:stretch>
        </p:blipFill>
        <p:spPr>
          <a:xfrm>
            <a:off x="5802600" y="330175"/>
            <a:ext cx="2789725" cy="3064149"/>
          </a:xfrm>
          <a:prstGeom prst="rect">
            <a:avLst/>
          </a:prstGeom>
          <a:noFill/>
          <a:ln>
            <a:noFill/>
          </a:ln>
        </p:spPr>
      </p:pic>
      <p:sp>
        <p:nvSpPr>
          <p:cNvPr id="219" name="Shape 219"/>
          <p:cNvSpPr txBox="1"/>
          <p:nvPr/>
        </p:nvSpPr>
        <p:spPr>
          <a:xfrm>
            <a:off x="339550" y="3282275"/>
            <a:ext cx="4175100" cy="572700"/>
          </a:xfrm>
          <a:prstGeom prst="rect">
            <a:avLst/>
          </a:prstGeom>
          <a:noFill/>
          <a:ln>
            <a:noFill/>
          </a:ln>
        </p:spPr>
        <p:txBody>
          <a:bodyPr anchorCtr="0" anchor="t" bIns="91425" lIns="91425" rIns="91425" tIns="91425">
            <a:noAutofit/>
          </a:bodyPr>
          <a:lstStyle/>
          <a:p>
            <a:pPr lvl="0" rtl="0">
              <a:spcBef>
                <a:spcPts val="0"/>
              </a:spcBef>
              <a:buNone/>
            </a:pPr>
            <a:r>
              <a:t/>
            </a:r>
            <a:endParaRPr sz="2400" u="sng">
              <a:solidFill>
                <a:srgbClr val="45818E"/>
              </a:solidFill>
            </a:endParaRPr>
          </a:p>
        </p:txBody>
      </p:sp>
      <p:pic>
        <p:nvPicPr>
          <p:cNvPr id="220" name="Shape 220"/>
          <p:cNvPicPr preferRelativeResize="0"/>
          <p:nvPr/>
        </p:nvPicPr>
        <p:blipFill>
          <a:blip r:embed="rId4">
            <a:alphaModFix/>
          </a:blip>
          <a:stretch>
            <a:fillRect/>
          </a:stretch>
        </p:blipFill>
        <p:spPr>
          <a:xfrm>
            <a:off x="4047697" y="2167875"/>
            <a:ext cx="2956300" cy="2801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Redesign</a:t>
            </a:r>
          </a:p>
        </p:txBody>
      </p:sp>
      <p:sp>
        <p:nvSpPr>
          <p:cNvPr id="226" name="Shape 22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227" name="Shape 227"/>
          <p:cNvPicPr preferRelativeResize="0"/>
          <p:nvPr/>
        </p:nvPicPr>
        <p:blipFill>
          <a:blip r:embed="rId3">
            <a:alphaModFix/>
          </a:blip>
          <a:stretch>
            <a:fillRect/>
          </a:stretch>
        </p:blipFill>
        <p:spPr>
          <a:xfrm>
            <a:off x="5492699" y="249575"/>
            <a:ext cx="3156400" cy="2495500"/>
          </a:xfrm>
          <a:prstGeom prst="rect">
            <a:avLst/>
          </a:prstGeom>
          <a:noFill/>
          <a:ln>
            <a:noFill/>
          </a:ln>
        </p:spPr>
      </p:pic>
      <p:pic>
        <p:nvPicPr>
          <p:cNvPr id="228" name="Shape 228"/>
          <p:cNvPicPr preferRelativeResize="0"/>
          <p:nvPr/>
        </p:nvPicPr>
        <p:blipFill>
          <a:blip r:embed="rId4">
            <a:alphaModFix/>
          </a:blip>
          <a:stretch>
            <a:fillRect/>
          </a:stretch>
        </p:blipFill>
        <p:spPr>
          <a:xfrm>
            <a:off x="5624049" y="2635724"/>
            <a:ext cx="3025049" cy="2226249"/>
          </a:xfrm>
          <a:prstGeom prst="rect">
            <a:avLst/>
          </a:prstGeom>
          <a:noFill/>
          <a:ln>
            <a:noFill/>
          </a:ln>
        </p:spPr>
      </p:pic>
      <p:pic>
        <p:nvPicPr>
          <p:cNvPr id="229" name="Shape 229"/>
          <p:cNvPicPr preferRelativeResize="0"/>
          <p:nvPr/>
        </p:nvPicPr>
        <p:blipFill>
          <a:blip r:embed="rId5">
            <a:alphaModFix/>
          </a:blip>
          <a:stretch>
            <a:fillRect/>
          </a:stretch>
        </p:blipFill>
        <p:spPr>
          <a:xfrm>
            <a:off x="311700" y="1795876"/>
            <a:ext cx="5229394" cy="2495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More than just a notebook for a grade</a:t>
            </a:r>
          </a:p>
        </p:txBody>
      </p:sp>
      <p:sp>
        <p:nvSpPr>
          <p:cNvPr id="235" name="Shape 23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You get a lot of valuable data from the notebook, but you should also p</a:t>
            </a:r>
            <a:r>
              <a:rPr lang="en"/>
              <a:t>rompt students for more at a variety of points to scaffold. You will see more understanding from students when seeing/hearing their thought processes!</a:t>
            </a:r>
          </a:p>
          <a:p>
            <a:pPr lvl="0">
              <a:spcBef>
                <a:spcPts val="0"/>
              </a:spcBef>
              <a:buClr>
                <a:schemeClr val="dk1"/>
              </a:buClr>
              <a:buSzPct val="61111"/>
              <a:buFont typeface="Arial"/>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x="0" y="0"/>
          <a:ext cx="0" cy="0"/>
          <a:chOff x="0" y="0"/>
          <a:chExt cx="0" cy="0"/>
        </a:xfrm>
      </p:grpSpPr>
      <p:sp>
        <p:nvSpPr>
          <p:cNvPr id="240" name="Shape 2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Get all of the presentation here</a:t>
            </a:r>
          </a:p>
        </p:txBody>
      </p:sp>
      <p:sp>
        <p:nvSpPr>
          <p:cNvPr id="241" name="Shape 241"/>
          <p:cNvSpPr txBox="1"/>
          <p:nvPr>
            <p:ph idx="1" type="body"/>
          </p:nvPr>
        </p:nvSpPr>
        <p:spPr>
          <a:xfrm>
            <a:off x="426150" y="1152475"/>
            <a:ext cx="8406000" cy="3416400"/>
          </a:xfrm>
          <a:prstGeom prst="rect">
            <a:avLst/>
          </a:prstGeom>
        </p:spPr>
        <p:txBody>
          <a:bodyPr anchorCtr="0" anchor="t" bIns="91425" lIns="91425" rIns="91425" tIns="91425">
            <a:noAutofit/>
          </a:bodyPr>
          <a:lstStyle/>
          <a:p>
            <a:pPr lvl="0">
              <a:spcBef>
                <a:spcPts val="0"/>
              </a:spcBef>
              <a:buNone/>
            </a:pPr>
            <a:r>
              <a:rPr lang="en" sz="2500" u="sng">
                <a:solidFill>
                  <a:schemeClr val="hlink"/>
                </a:solidFill>
                <a:hlinkClick r:id="rId3"/>
              </a:rPr>
              <a:t>https://sites.google.com/tsc.k12.in.us/assessdesign/home</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Take a look back</a:t>
            </a:r>
          </a:p>
        </p:txBody>
      </p:sp>
      <p:sp>
        <p:nvSpPr>
          <p:cNvPr id="68" name="Shape 6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2400"/>
              <a:t>Discuss with your table what you could have assessed during your morning design activity.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127900"/>
            <a:ext cx="8520600" cy="575700"/>
          </a:xfrm>
          <a:prstGeom prst="rect">
            <a:avLst/>
          </a:prstGeom>
        </p:spPr>
        <p:txBody>
          <a:bodyPr anchorCtr="0" anchor="t" bIns="91425" lIns="91425" rIns="91425" tIns="91425">
            <a:noAutofit/>
          </a:bodyPr>
          <a:lstStyle/>
          <a:p>
            <a:pPr lvl="0">
              <a:spcBef>
                <a:spcPts val="0"/>
              </a:spcBef>
              <a:buNone/>
            </a:pPr>
            <a:r>
              <a:rPr lang="en"/>
              <a:t>Our Typical Science Unit	</a:t>
            </a:r>
          </a:p>
        </p:txBody>
      </p:sp>
      <p:sp>
        <p:nvSpPr>
          <p:cNvPr id="74" name="Shape 74"/>
          <p:cNvSpPr txBox="1"/>
          <p:nvPr>
            <p:ph idx="1" type="body"/>
          </p:nvPr>
        </p:nvSpPr>
        <p:spPr>
          <a:xfrm>
            <a:off x="361250" y="1407275"/>
            <a:ext cx="3820800" cy="3154500"/>
          </a:xfrm>
          <a:prstGeom prst="rect">
            <a:avLst/>
          </a:prstGeom>
        </p:spPr>
        <p:txBody>
          <a:bodyPr anchorCtr="0" anchor="t" bIns="91425" lIns="91425" rIns="91425" tIns="91425">
            <a:noAutofit/>
          </a:bodyPr>
          <a:lstStyle/>
          <a:p>
            <a:pPr lvl="0">
              <a:spcBef>
                <a:spcPts val="0"/>
              </a:spcBef>
              <a:buNone/>
            </a:pPr>
            <a:r>
              <a:rPr b="1" lang="en"/>
              <a:t>5 days of pre-teaching</a:t>
            </a:r>
          </a:p>
          <a:p>
            <a:pPr lvl="0">
              <a:spcBef>
                <a:spcPts val="0"/>
              </a:spcBef>
              <a:buNone/>
            </a:pPr>
            <a:r>
              <a:rPr lang="en"/>
              <a:t>-Some textbook reading</a:t>
            </a:r>
          </a:p>
          <a:p>
            <a:pPr lvl="0">
              <a:spcBef>
                <a:spcPts val="0"/>
              </a:spcBef>
              <a:buNone/>
            </a:pPr>
            <a:r>
              <a:rPr lang="en"/>
              <a:t>-Videos</a:t>
            </a:r>
          </a:p>
          <a:p>
            <a:pPr lvl="0">
              <a:spcBef>
                <a:spcPts val="0"/>
              </a:spcBef>
              <a:buNone/>
            </a:pPr>
            <a:r>
              <a:rPr lang="en"/>
              <a:t>-Inquiry activity</a:t>
            </a:r>
          </a:p>
          <a:p>
            <a:pPr lvl="0">
              <a:spcBef>
                <a:spcPts val="0"/>
              </a:spcBef>
              <a:buNone/>
            </a:pPr>
            <a:r>
              <a:rPr lang="en"/>
              <a:t>*All focused to get background knowledge of the science concepts needed for design</a:t>
            </a:r>
          </a:p>
          <a:p>
            <a:pPr lvl="0">
              <a:spcBef>
                <a:spcPts val="0"/>
              </a:spcBef>
              <a:buNone/>
            </a:pPr>
            <a:r>
              <a:t/>
            </a:r>
            <a:endParaRPr/>
          </a:p>
        </p:txBody>
      </p:sp>
      <p:sp>
        <p:nvSpPr>
          <p:cNvPr id="75" name="Shape 75"/>
          <p:cNvSpPr txBox="1"/>
          <p:nvPr>
            <p:ph idx="1" type="body"/>
          </p:nvPr>
        </p:nvSpPr>
        <p:spPr>
          <a:xfrm>
            <a:off x="4561550" y="179075"/>
            <a:ext cx="3759900" cy="1228200"/>
          </a:xfrm>
          <a:prstGeom prst="rect">
            <a:avLst/>
          </a:prstGeom>
        </p:spPr>
        <p:txBody>
          <a:bodyPr anchorCtr="0" anchor="t" bIns="91425" lIns="91425" rIns="91425" tIns="91425">
            <a:noAutofit/>
          </a:bodyPr>
          <a:lstStyle/>
          <a:p>
            <a:pPr lvl="0" rtl="0">
              <a:spcBef>
                <a:spcPts val="0"/>
              </a:spcBef>
              <a:buNone/>
            </a:pPr>
            <a:r>
              <a:rPr lang="en"/>
              <a:t>This is our consistent approach to each unit to increase mastery of the needed science concepts.</a:t>
            </a:r>
          </a:p>
        </p:txBody>
      </p:sp>
      <p:sp>
        <p:nvSpPr>
          <p:cNvPr id="76" name="Shape 76"/>
          <p:cNvSpPr txBox="1"/>
          <p:nvPr/>
        </p:nvSpPr>
        <p:spPr>
          <a:xfrm>
            <a:off x="5539925" y="1469575"/>
            <a:ext cx="3000000" cy="32946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b="1" lang="en" sz="1800">
                <a:solidFill>
                  <a:schemeClr val="dk2"/>
                </a:solidFill>
              </a:rPr>
              <a:t>5-6 days of design</a:t>
            </a:r>
          </a:p>
          <a:p>
            <a:pPr lvl="0" rtl="0">
              <a:lnSpc>
                <a:spcPct val="115000"/>
              </a:lnSpc>
              <a:spcBef>
                <a:spcPts val="0"/>
              </a:spcBef>
              <a:spcAft>
                <a:spcPts val="1600"/>
              </a:spcAft>
              <a:buNone/>
            </a:pPr>
            <a:r>
              <a:rPr lang="en" sz="1800">
                <a:solidFill>
                  <a:schemeClr val="dk2"/>
                </a:solidFill>
              </a:rPr>
              <a:t>1. Introduce problem &amp;</a:t>
            </a:r>
          </a:p>
          <a:p>
            <a:pPr lvl="0" rtl="0">
              <a:lnSpc>
                <a:spcPct val="115000"/>
              </a:lnSpc>
              <a:spcBef>
                <a:spcPts val="0"/>
              </a:spcBef>
              <a:spcAft>
                <a:spcPts val="1600"/>
              </a:spcAft>
              <a:buNone/>
            </a:pPr>
            <a:r>
              <a:rPr lang="en" sz="1800">
                <a:solidFill>
                  <a:schemeClr val="dk2"/>
                </a:solidFill>
              </a:rPr>
              <a:t>2. Individual design</a:t>
            </a:r>
          </a:p>
          <a:p>
            <a:pPr lvl="0" rtl="0">
              <a:lnSpc>
                <a:spcPct val="115000"/>
              </a:lnSpc>
              <a:spcBef>
                <a:spcPts val="0"/>
              </a:spcBef>
              <a:spcAft>
                <a:spcPts val="1600"/>
              </a:spcAft>
              <a:buNone/>
            </a:pPr>
            <a:r>
              <a:rPr lang="en" sz="1800">
                <a:solidFill>
                  <a:schemeClr val="dk2"/>
                </a:solidFill>
              </a:rPr>
              <a:t>3. Team design</a:t>
            </a:r>
          </a:p>
          <a:p>
            <a:pPr lvl="0" rtl="0">
              <a:lnSpc>
                <a:spcPct val="115000"/>
              </a:lnSpc>
              <a:spcBef>
                <a:spcPts val="0"/>
              </a:spcBef>
              <a:spcAft>
                <a:spcPts val="1600"/>
              </a:spcAft>
              <a:buNone/>
            </a:pPr>
            <a:r>
              <a:rPr lang="en" sz="1800">
                <a:solidFill>
                  <a:schemeClr val="dk2"/>
                </a:solidFill>
              </a:rPr>
              <a:t>4. Build</a:t>
            </a:r>
          </a:p>
          <a:p>
            <a:pPr lvl="0" rtl="0">
              <a:lnSpc>
                <a:spcPct val="115000"/>
              </a:lnSpc>
              <a:spcBef>
                <a:spcPts val="0"/>
              </a:spcBef>
              <a:spcAft>
                <a:spcPts val="1600"/>
              </a:spcAft>
              <a:buNone/>
            </a:pPr>
            <a:r>
              <a:rPr lang="en" sz="1800">
                <a:solidFill>
                  <a:schemeClr val="dk2"/>
                </a:solidFill>
              </a:rPr>
              <a:t>5. Present &amp; Test</a:t>
            </a:r>
          </a:p>
          <a:p>
            <a:pPr lvl="0" rtl="0">
              <a:lnSpc>
                <a:spcPct val="115000"/>
              </a:lnSpc>
              <a:spcBef>
                <a:spcPts val="0"/>
              </a:spcBef>
              <a:spcAft>
                <a:spcPts val="1600"/>
              </a:spcAft>
              <a:buNone/>
            </a:pPr>
            <a:r>
              <a:rPr lang="en" sz="1800">
                <a:solidFill>
                  <a:schemeClr val="dk2"/>
                </a:solidFill>
              </a:rPr>
              <a:t>6. Wrap-up &amp; Redesign</a:t>
            </a:r>
          </a:p>
        </p:txBody>
      </p:sp>
      <p:sp>
        <p:nvSpPr>
          <p:cNvPr id="77" name="Shape 77"/>
          <p:cNvSpPr/>
          <p:nvPr/>
        </p:nvSpPr>
        <p:spPr>
          <a:xfrm>
            <a:off x="3369550" y="2190200"/>
            <a:ext cx="1585500" cy="9315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83" name="Shape 8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id="84" name="Shape 84"/>
          <p:cNvPicPr preferRelativeResize="0"/>
          <p:nvPr/>
        </p:nvPicPr>
        <p:blipFill>
          <a:blip r:embed="rId3">
            <a:alphaModFix/>
          </a:blip>
          <a:stretch>
            <a:fillRect/>
          </a:stretch>
        </p:blipFill>
        <p:spPr>
          <a:xfrm>
            <a:off x="1073130" y="0"/>
            <a:ext cx="699774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Questions to Consider</a:t>
            </a:r>
          </a:p>
        </p:txBody>
      </p:sp>
      <p:sp>
        <p:nvSpPr>
          <p:cNvPr id="90" name="Shape 9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1000"/>
              </a:spcBef>
              <a:spcAft>
                <a:spcPts val="0"/>
              </a:spcAft>
              <a:buClr>
                <a:srgbClr val="404040"/>
              </a:buClr>
              <a:buSzPct val="100000"/>
              <a:buFont typeface="Trebuchet MS"/>
              <a:buAutoNum type="arabicPeriod"/>
            </a:pPr>
            <a:r>
              <a:rPr lang="en" sz="2400">
                <a:solidFill>
                  <a:srgbClr val="404040"/>
                </a:solidFill>
                <a:latin typeface="Trebuchet MS"/>
                <a:ea typeface="Trebuchet MS"/>
                <a:cs typeface="Trebuchet MS"/>
                <a:sym typeface="Trebuchet MS"/>
              </a:rPr>
              <a:t>What should we assess about children’s science learning? What do we value?</a:t>
            </a:r>
          </a:p>
          <a:p>
            <a:pPr lvl="0">
              <a:spcBef>
                <a:spcPts val="1000"/>
              </a:spcBef>
              <a:spcAft>
                <a:spcPts val="0"/>
              </a:spcAft>
              <a:buNone/>
            </a:pPr>
            <a:r>
              <a:t/>
            </a:r>
            <a:endParaRPr sz="2400">
              <a:solidFill>
                <a:srgbClr val="404040"/>
              </a:solidFill>
              <a:latin typeface="Trebuchet MS"/>
              <a:ea typeface="Trebuchet MS"/>
              <a:cs typeface="Trebuchet MS"/>
              <a:sym typeface="Trebuchet MS"/>
            </a:endParaRPr>
          </a:p>
          <a:p>
            <a:pPr indent="-381000" lvl="0" marL="457200" rtl="0">
              <a:spcBef>
                <a:spcPts val="1000"/>
              </a:spcBef>
              <a:spcAft>
                <a:spcPts val="0"/>
              </a:spcAft>
              <a:buClr>
                <a:srgbClr val="404040"/>
              </a:buClr>
              <a:buSzPct val="100000"/>
              <a:buFont typeface="Trebuchet MS"/>
              <a:buAutoNum type="arabicPeriod"/>
            </a:pPr>
            <a:r>
              <a:rPr lang="en" sz="2400">
                <a:solidFill>
                  <a:srgbClr val="404040"/>
                </a:solidFill>
                <a:latin typeface="Trebuchet MS"/>
                <a:ea typeface="Trebuchet MS"/>
                <a:cs typeface="Trebuchet MS"/>
                <a:sym typeface="Trebuchet MS"/>
              </a:rPr>
              <a:t>How should we assess children’s science learning?</a:t>
            </a:r>
          </a:p>
          <a:p>
            <a:pPr lvl="0">
              <a:spcBef>
                <a:spcPts val="1000"/>
              </a:spcBef>
              <a:spcAft>
                <a:spcPts val="0"/>
              </a:spcAft>
              <a:buNone/>
            </a:pPr>
            <a:r>
              <a:t/>
            </a:r>
            <a:endParaRPr sz="2400">
              <a:solidFill>
                <a:srgbClr val="404040"/>
              </a:solidFill>
              <a:latin typeface="Trebuchet MS"/>
              <a:ea typeface="Trebuchet MS"/>
              <a:cs typeface="Trebuchet MS"/>
              <a:sym typeface="Trebuchet MS"/>
            </a:endParaRPr>
          </a:p>
          <a:p>
            <a:pPr indent="-381000" lvl="0" marL="457200">
              <a:spcBef>
                <a:spcPts val="1000"/>
              </a:spcBef>
              <a:spcAft>
                <a:spcPts val="0"/>
              </a:spcAft>
              <a:buClr>
                <a:srgbClr val="404040"/>
              </a:buClr>
              <a:buSzPct val="100000"/>
              <a:buFont typeface="Trebuchet MS"/>
              <a:buAutoNum type="arabicPeriod"/>
            </a:pPr>
            <a:r>
              <a:rPr lang="en" sz="2400">
                <a:solidFill>
                  <a:srgbClr val="404040"/>
                </a:solidFill>
                <a:latin typeface="Trebuchet MS"/>
                <a:ea typeface="Trebuchet MS"/>
                <a:cs typeface="Trebuchet MS"/>
                <a:sym typeface="Trebuchet MS"/>
              </a:rPr>
              <a:t>When should we assess children’s science learning?</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436050" y="445025"/>
            <a:ext cx="8396400" cy="572700"/>
          </a:xfrm>
          <a:prstGeom prst="rect">
            <a:avLst/>
          </a:prstGeom>
        </p:spPr>
        <p:txBody>
          <a:bodyPr anchorCtr="0" anchor="t" bIns="91425" lIns="91425" rIns="91425" tIns="91425">
            <a:noAutofit/>
          </a:bodyPr>
          <a:lstStyle/>
          <a:p>
            <a:pPr lvl="0">
              <a:spcBef>
                <a:spcPts val="0"/>
              </a:spcBef>
              <a:buNone/>
            </a:pPr>
            <a:r>
              <a:rPr lang="en"/>
              <a:t>Assessment vs Grading</a:t>
            </a:r>
          </a:p>
        </p:txBody>
      </p:sp>
      <p:sp>
        <p:nvSpPr>
          <p:cNvPr id="96" name="Shape 96"/>
          <p:cNvSpPr txBox="1"/>
          <p:nvPr>
            <p:ph idx="1" type="body"/>
          </p:nvPr>
        </p:nvSpPr>
        <p:spPr>
          <a:xfrm>
            <a:off x="535150" y="1152475"/>
            <a:ext cx="8297100" cy="3584700"/>
          </a:xfrm>
          <a:prstGeom prst="rect">
            <a:avLst/>
          </a:prstGeom>
        </p:spPr>
        <p:txBody>
          <a:bodyPr anchorCtr="0" anchor="t" bIns="91425" lIns="91425" rIns="91425" tIns="91425">
            <a:noAutofit/>
          </a:bodyPr>
          <a:lstStyle/>
          <a:p>
            <a:pPr lvl="0" rtl="0">
              <a:spcBef>
                <a:spcPts val="1000"/>
              </a:spcBef>
              <a:spcAft>
                <a:spcPts val="0"/>
              </a:spcAft>
              <a:buNone/>
            </a:pPr>
            <a:r>
              <a:rPr i="1" lang="en" sz="2400">
                <a:solidFill>
                  <a:srgbClr val="404040"/>
                </a:solidFill>
                <a:latin typeface="Trebuchet MS"/>
                <a:ea typeface="Trebuchet MS"/>
                <a:cs typeface="Trebuchet MS"/>
                <a:sym typeface="Trebuchet MS"/>
              </a:rPr>
              <a:t>Assessment drives student learning and provides feedback for both students and the teacher </a:t>
            </a:r>
          </a:p>
          <a:p>
            <a:pPr lvl="0" rtl="0">
              <a:spcBef>
                <a:spcPts val="1000"/>
              </a:spcBef>
              <a:spcAft>
                <a:spcPts val="0"/>
              </a:spcAft>
              <a:buNone/>
            </a:pPr>
            <a:r>
              <a:rPr lang="en" sz="2400">
                <a:solidFill>
                  <a:srgbClr val="404040"/>
                </a:solidFill>
                <a:latin typeface="Trebuchet MS"/>
                <a:ea typeface="Trebuchet MS"/>
                <a:cs typeface="Trebuchet MS"/>
                <a:sym typeface="Trebuchet MS"/>
              </a:rPr>
              <a:t>*Determine what they have or have not learned (</a:t>
            </a:r>
            <a:r>
              <a:rPr i="1" lang="en" sz="2400">
                <a:solidFill>
                  <a:srgbClr val="404040"/>
                </a:solidFill>
                <a:latin typeface="Trebuchet MS"/>
                <a:ea typeface="Trebuchet MS"/>
                <a:cs typeface="Trebuchet MS"/>
                <a:sym typeface="Trebuchet MS"/>
              </a:rPr>
              <a:t>knowledge-based</a:t>
            </a:r>
            <a:r>
              <a:rPr lang="en" sz="2400">
                <a:solidFill>
                  <a:srgbClr val="404040"/>
                </a:solidFill>
                <a:latin typeface="Trebuchet MS"/>
                <a:ea typeface="Trebuchet MS"/>
                <a:cs typeface="Trebuchet MS"/>
                <a:sym typeface="Trebuchet MS"/>
              </a:rPr>
              <a:t>)</a:t>
            </a:r>
          </a:p>
          <a:p>
            <a:pPr lvl="0" rtl="0">
              <a:spcBef>
                <a:spcPts val="1000"/>
              </a:spcBef>
              <a:spcAft>
                <a:spcPts val="0"/>
              </a:spcAft>
              <a:buNone/>
            </a:pPr>
            <a:r>
              <a:rPr lang="en" sz="2400">
                <a:solidFill>
                  <a:srgbClr val="404040"/>
                </a:solidFill>
                <a:latin typeface="Trebuchet MS"/>
                <a:ea typeface="Trebuchet MS"/>
                <a:cs typeface="Trebuchet MS"/>
                <a:sym typeface="Trebuchet MS"/>
              </a:rPr>
              <a:t>*Determine what they can or cannot do (</a:t>
            </a:r>
            <a:r>
              <a:rPr i="1" lang="en" sz="2400">
                <a:solidFill>
                  <a:srgbClr val="404040"/>
                </a:solidFill>
                <a:latin typeface="Trebuchet MS"/>
                <a:ea typeface="Trebuchet MS"/>
                <a:cs typeface="Trebuchet MS"/>
                <a:sym typeface="Trebuchet MS"/>
              </a:rPr>
              <a:t>performance-based</a:t>
            </a:r>
            <a:r>
              <a:rPr lang="en" sz="2400">
                <a:solidFill>
                  <a:srgbClr val="404040"/>
                </a:solidFill>
                <a:latin typeface="Trebuchet MS"/>
                <a:ea typeface="Trebuchet MS"/>
                <a:cs typeface="Trebuchet MS"/>
                <a:sym typeface="Trebuchet MS"/>
              </a:rPr>
              <a:t>)</a:t>
            </a:r>
          </a:p>
          <a:p>
            <a:pPr lvl="0" rtl="0">
              <a:spcBef>
                <a:spcPts val="1000"/>
              </a:spcBef>
              <a:spcAft>
                <a:spcPts val="0"/>
              </a:spcAft>
              <a:buNone/>
            </a:pPr>
            <a:r>
              <a:rPr lang="en" sz="2400">
                <a:solidFill>
                  <a:srgbClr val="404040"/>
                </a:solidFill>
                <a:latin typeface="Trebuchet MS"/>
                <a:ea typeface="Trebuchet MS"/>
                <a:cs typeface="Trebuchet MS"/>
                <a:sym typeface="Trebuchet MS"/>
              </a:rPr>
              <a:t>*Determine how we will teach (</a:t>
            </a:r>
            <a:r>
              <a:rPr i="1" lang="en" sz="2400">
                <a:solidFill>
                  <a:srgbClr val="404040"/>
                </a:solidFill>
                <a:latin typeface="Trebuchet MS"/>
                <a:ea typeface="Trebuchet MS"/>
                <a:cs typeface="Trebuchet MS"/>
                <a:sym typeface="Trebuchet MS"/>
              </a:rPr>
              <a:t>instruction-based</a:t>
            </a:r>
            <a:r>
              <a:rPr lang="en" sz="2400">
                <a:solidFill>
                  <a:srgbClr val="404040"/>
                </a:solidFill>
                <a:latin typeface="Trebuchet MS"/>
                <a:ea typeface="Trebuchet MS"/>
                <a:cs typeface="Trebuchet MS"/>
                <a:sym typeface="Trebuchet MS"/>
              </a:rPr>
              <a:t>)</a:t>
            </a:r>
          </a:p>
          <a:p>
            <a:pPr lvl="0">
              <a:spcBef>
                <a:spcPts val="1000"/>
              </a:spcBef>
              <a:spcAft>
                <a:spcPts val="0"/>
              </a:spcAft>
              <a:buClr>
                <a:schemeClr val="dk1"/>
              </a:buClr>
              <a:buSzPct val="45833"/>
              <a:buFont typeface="Arial"/>
              <a:buNone/>
            </a:pPr>
            <a:r>
              <a:t/>
            </a:r>
            <a:endParaRPr sz="2400">
              <a:solidFill>
                <a:srgbClr val="404040"/>
              </a:solidFill>
              <a:latin typeface="Trebuchet MS"/>
              <a:ea typeface="Trebuchet MS"/>
              <a:cs typeface="Trebuchet MS"/>
              <a:sym typeface="Trebuchet MS"/>
            </a:endParaRP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3 Types of Assessment in Engineering Design</a:t>
            </a:r>
          </a:p>
        </p:txBody>
      </p:sp>
      <p:sp>
        <p:nvSpPr>
          <p:cNvPr id="102" name="Shape 102"/>
          <p:cNvSpPr txBox="1"/>
          <p:nvPr>
            <p:ph idx="1" type="body"/>
          </p:nvPr>
        </p:nvSpPr>
        <p:spPr>
          <a:xfrm>
            <a:off x="381075" y="1152475"/>
            <a:ext cx="4782300" cy="3416400"/>
          </a:xfrm>
          <a:prstGeom prst="rect">
            <a:avLst/>
          </a:prstGeom>
        </p:spPr>
        <p:txBody>
          <a:bodyPr anchorCtr="0" anchor="t" bIns="91425" lIns="91425" rIns="91425" tIns="91425">
            <a:noAutofit/>
          </a:bodyPr>
          <a:lstStyle/>
          <a:p>
            <a:pPr indent="-228600" lvl="0" marL="457200">
              <a:spcBef>
                <a:spcPts val="0"/>
              </a:spcBef>
              <a:buAutoNum type="arabicPeriod"/>
            </a:pPr>
            <a:r>
              <a:rPr b="1" lang="en"/>
              <a:t>Hearing</a:t>
            </a:r>
            <a:r>
              <a:rPr lang="en"/>
              <a:t> students’ thoughts and ideas</a:t>
            </a:r>
          </a:p>
          <a:p>
            <a:pPr indent="-228600" lvl="0" marL="457200" rtl="0">
              <a:spcBef>
                <a:spcPts val="0"/>
              </a:spcBef>
              <a:buAutoNum type="arabicPeriod"/>
            </a:pPr>
            <a:r>
              <a:rPr b="1" lang="en"/>
              <a:t>Seeing</a:t>
            </a:r>
            <a:r>
              <a:rPr lang="en"/>
              <a:t> what students have done</a:t>
            </a:r>
          </a:p>
          <a:p>
            <a:pPr indent="-228600" lvl="0" marL="457200">
              <a:spcBef>
                <a:spcPts val="0"/>
              </a:spcBef>
              <a:buAutoNum type="arabicPeriod"/>
            </a:pPr>
            <a:r>
              <a:rPr b="1" lang="en"/>
              <a:t>Observing</a:t>
            </a:r>
            <a:r>
              <a:rPr lang="en"/>
              <a:t> how students use evidence to provide an explanation</a:t>
            </a:r>
          </a:p>
          <a:p>
            <a:pPr lvl="0">
              <a:spcBef>
                <a:spcPts val="0"/>
              </a:spcBef>
              <a:buNone/>
            </a:pPr>
            <a:r>
              <a:rPr lang="en"/>
              <a:t>*Assessment is standards-based  </a:t>
            </a:r>
          </a:p>
          <a:p>
            <a:pPr lvl="0">
              <a:lnSpc>
                <a:spcPct val="100000"/>
              </a:lnSpc>
              <a:spcBef>
                <a:spcPts val="0"/>
              </a:spcBef>
              <a:buNone/>
            </a:pPr>
            <a:r>
              <a:rPr lang="en"/>
              <a:t>“Assessment--not grading--is the heart of instruction.” </a:t>
            </a:r>
            <a:r>
              <a:rPr lang="en" sz="1000"/>
              <a:t>(Beers &amp; Probst, Notice and Note)</a:t>
            </a:r>
          </a:p>
          <a:p>
            <a:pPr lvl="0">
              <a:lnSpc>
                <a:spcPct val="100000"/>
              </a:lnSpc>
              <a:spcBef>
                <a:spcPts val="0"/>
              </a:spcBef>
              <a:buNone/>
            </a:pPr>
            <a:r>
              <a:t/>
            </a:r>
            <a:endParaRPr/>
          </a:p>
          <a:p>
            <a:pPr lvl="0">
              <a:spcBef>
                <a:spcPts val="0"/>
              </a:spcBef>
              <a:buNone/>
            </a:pPr>
            <a:r>
              <a:t/>
            </a:r>
            <a:endParaRPr/>
          </a:p>
          <a:p>
            <a:pPr lvl="0">
              <a:spcBef>
                <a:spcPts val="0"/>
              </a:spcBef>
              <a:buNone/>
            </a:pPr>
            <a:r>
              <a:t/>
            </a:r>
            <a:endParaRPr/>
          </a:p>
        </p:txBody>
      </p:sp>
      <p:pic>
        <p:nvPicPr>
          <p:cNvPr id="103" name="Shape 103"/>
          <p:cNvPicPr preferRelativeResize="0"/>
          <p:nvPr/>
        </p:nvPicPr>
        <p:blipFill>
          <a:blip r:embed="rId3">
            <a:alphaModFix/>
          </a:blip>
          <a:stretch>
            <a:fillRect/>
          </a:stretch>
        </p:blipFill>
        <p:spPr>
          <a:xfrm>
            <a:off x="5262175" y="1100024"/>
            <a:ext cx="3459674" cy="24776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Hearing their thoughts</a:t>
            </a:r>
          </a:p>
        </p:txBody>
      </p:sp>
      <p:sp>
        <p:nvSpPr>
          <p:cNvPr id="109" name="Shape 109"/>
          <p:cNvSpPr txBox="1"/>
          <p:nvPr>
            <p:ph idx="1" type="body"/>
          </p:nvPr>
        </p:nvSpPr>
        <p:spPr>
          <a:xfrm>
            <a:off x="311700" y="1102925"/>
            <a:ext cx="4891200" cy="3416400"/>
          </a:xfrm>
          <a:prstGeom prst="rect">
            <a:avLst/>
          </a:prstGeom>
        </p:spPr>
        <p:txBody>
          <a:bodyPr anchorCtr="0" anchor="t" bIns="91425" lIns="91425" rIns="91425" tIns="91425">
            <a:noAutofit/>
          </a:bodyPr>
          <a:lstStyle/>
          <a:p>
            <a:pPr lvl="0">
              <a:spcBef>
                <a:spcPts val="0"/>
              </a:spcBef>
              <a:buNone/>
            </a:pPr>
            <a:r>
              <a:rPr lang="en"/>
              <a:t>-</a:t>
            </a:r>
            <a:r>
              <a:rPr i="1" lang="en"/>
              <a:t>Before building a prototype</a:t>
            </a:r>
            <a:r>
              <a:rPr lang="en"/>
              <a:t> (individual and team designs)</a:t>
            </a:r>
          </a:p>
          <a:p>
            <a:pPr lvl="0">
              <a:spcBef>
                <a:spcPts val="0"/>
              </a:spcBef>
              <a:buNone/>
            </a:pPr>
            <a:r>
              <a:rPr lang="en"/>
              <a:t>-</a:t>
            </a:r>
            <a:r>
              <a:rPr i="1" lang="en"/>
              <a:t>While building a prototype</a:t>
            </a:r>
            <a:r>
              <a:rPr lang="en"/>
              <a:t> (group chatter)</a:t>
            </a:r>
          </a:p>
          <a:p>
            <a:pPr lvl="0">
              <a:spcBef>
                <a:spcPts val="0"/>
              </a:spcBef>
              <a:buNone/>
            </a:pPr>
            <a:r>
              <a:rPr lang="en"/>
              <a:t>-</a:t>
            </a:r>
            <a:r>
              <a:rPr i="1" lang="en"/>
              <a:t>Planning to present the prototype</a:t>
            </a:r>
            <a:r>
              <a:rPr lang="en"/>
              <a:t> (written paragraph and discussion as a group)</a:t>
            </a:r>
          </a:p>
          <a:p>
            <a:pPr lvl="0">
              <a:spcBef>
                <a:spcPts val="0"/>
              </a:spcBef>
              <a:buNone/>
            </a:pPr>
            <a:r>
              <a:rPr lang="en"/>
              <a:t>-</a:t>
            </a:r>
            <a:r>
              <a:rPr i="1" lang="en"/>
              <a:t>During presentation of prototype</a:t>
            </a:r>
            <a:r>
              <a:rPr lang="en"/>
              <a:t> (students present their prototype and use science concepts to explain how it works)</a:t>
            </a:r>
          </a:p>
        </p:txBody>
      </p:sp>
      <p:sp>
        <p:nvSpPr>
          <p:cNvPr id="110" name="Shape 110"/>
          <p:cNvSpPr txBox="1"/>
          <p:nvPr>
            <p:ph idx="1" type="body"/>
          </p:nvPr>
        </p:nvSpPr>
        <p:spPr>
          <a:xfrm>
            <a:off x="5128975" y="2758275"/>
            <a:ext cx="3328500" cy="20088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a:t>How to assess it:</a:t>
            </a:r>
          </a:p>
          <a:p>
            <a:pPr lvl="0">
              <a:spcBef>
                <a:spcPts val="0"/>
              </a:spcBef>
              <a:buNone/>
            </a:pPr>
            <a:r>
              <a:rPr lang="en"/>
              <a:t>-Clipboard of groups 1-5 scale</a:t>
            </a:r>
          </a:p>
          <a:p>
            <a:pPr lvl="0">
              <a:spcBef>
                <a:spcPts val="0"/>
              </a:spcBef>
              <a:buNone/>
            </a:pPr>
            <a:r>
              <a:rPr lang="en"/>
              <a:t>-Videotaping </a:t>
            </a:r>
          </a:p>
          <a:p>
            <a:pPr lvl="0" rtl="0">
              <a:spcBef>
                <a:spcPts val="0"/>
              </a:spcBef>
              <a:buNone/>
            </a:pPr>
            <a:r>
              <a:rPr lang="en"/>
              <a:t>-Debrief as a class</a:t>
            </a:r>
          </a:p>
        </p:txBody>
      </p:sp>
      <p:pic>
        <p:nvPicPr>
          <p:cNvPr id="111" name="Shape 111"/>
          <p:cNvPicPr preferRelativeResize="0"/>
          <p:nvPr/>
        </p:nvPicPr>
        <p:blipFill>
          <a:blip r:embed="rId3">
            <a:alphaModFix/>
          </a:blip>
          <a:stretch>
            <a:fillRect/>
          </a:stretch>
        </p:blipFill>
        <p:spPr>
          <a:xfrm>
            <a:off x="5009375" y="445025"/>
            <a:ext cx="3567700" cy="22735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